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7" r:id="rId19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5" autoAdjust="0"/>
    <p:restoredTop sz="94737" autoAdjust="0"/>
  </p:normalViewPr>
  <p:slideViewPr>
    <p:cSldViewPr>
      <p:cViewPr>
        <p:scale>
          <a:sx n="70" d="100"/>
          <a:sy n="70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1036A6-433C-4014-BFAD-5B87D4C23C7E}" type="datetimeFigureOut">
              <a:rPr lang="he-IL"/>
              <a:pPr>
                <a:defRPr/>
              </a:pPr>
              <a:t>כ'/ניסן/תשע"ד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648E42-87F5-4564-A0F9-E7C7148CB48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869467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B0DA3-9C5D-4583-B0DE-D86819C8CA9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5C01-9FCC-448A-BB33-3093B9392868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5C01-9FCC-448A-BB33-3093B939286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5C01-9FCC-448A-BB33-3093B939286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5C01-9FCC-448A-BB33-3093B939286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5C01-9FCC-448A-BB33-3093B939286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5C01-9FCC-448A-BB33-3093B939286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5C01-9FCC-448A-BB33-3093B939286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5C01-9FCC-448A-BB33-3093B939286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5C01-9FCC-448A-BB33-3093B939286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5C01-9FCC-448A-BB33-3093B939286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5C01-9FCC-448A-BB33-3093B939286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5C01-9FCC-448A-BB33-3093B939286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5C01-9FCC-448A-BB33-3093B939286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5C01-9FCC-448A-BB33-3093B939286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205C01-9FCC-448A-BB33-3093B939286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904" y="144016"/>
            <a:ext cx="7772400" cy="1268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700808"/>
            <a:ext cx="7920880" cy="3937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341409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CC00-2C48-453F-B6B3-59284F66E6B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83764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2490D-4D01-4100-ACD1-09278EE28C6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113041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15C26-700A-430A-AC56-3187C319137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55004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4A43-4366-4142-AC97-F0F482D22AF9}" type="datetimeFigureOut">
              <a:rPr lang="he-IL"/>
              <a:pPr>
                <a:defRPr/>
              </a:pPr>
              <a:t>כ'/ניסן/תשע"ד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BE6B-B406-495C-886D-483B450D081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601862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E206-97D9-4DB3-BFCB-6659F8CB6168}" type="datetimeFigureOut">
              <a:rPr lang="he-IL"/>
              <a:pPr>
                <a:defRPr/>
              </a:pPr>
              <a:t>כ'/ניסן/תשע"ד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B41E0-7B45-4173-ABDF-5646DD4FEB8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4619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755F-5721-401F-8755-746F43D84503}" type="datetimeFigureOut">
              <a:rPr lang="he-IL"/>
              <a:pPr>
                <a:defRPr/>
              </a:pPr>
              <a:t>כ'/ניסן/תשע"ד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A95A-8E99-4DF3-B003-2BC004D240F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529003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D811-56A8-4654-BED0-255EF7D7CAE3}" type="datetimeFigureOut">
              <a:rPr lang="he-IL"/>
              <a:pPr>
                <a:defRPr/>
              </a:pPr>
              <a:t>כ'/ניסן/תשע"ד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606E2-7AEF-4386-BF45-B2F67612069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418355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7D294-0826-4318-8120-AF40275DDEF4}" type="datetimeFigureOut">
              <a:rPr lang="he-IL"/>
              <a:pPr>
                <a:defRPr/>
              </a:pPr>
              <a:t>כ'/ניסן/תשע"ד</a:t>
            </a:fld>
            <a:endParaRPr lang="he-I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1BCB4-FD5C-485D-BD5E-B5472F96DE8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288349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57E55-D4F7-43BD-9A46-972A325F6C6E}" type="datetimeFigureOut">
              <a:rPr lang="he-IL"/>
              <a:pPr>
                <a:defRPr/>
              </a:pPr>
              <a:t>כ'/ניסן/תשע"ד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27816-2E9D-4CA3-86FD-322A650C1F4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60775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28A7-3611-4DCB-914C-B786B5CBEF3D}" type="datetimeFigureOut">
              <a:rPr lang="he-IL"/>
              <a:pPr>
                <a:defRPr/>
              </a:pPr>
              <a:t>כ'/ניסן/תשע"ד</a:t>
            </a:fld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916A-D771-49C8-A93F-5E49D111E7A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2069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04025" y="6165850"/>
            <a:ext cx="2133600" cy="365125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35B71D01-3500-479D-8D57-634E14FB6BF9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35226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63EE-E846-423D-8658-21D9090A7825}" type="datetimeFigureOut">
              <a:rPr lang="he-IL"/>
              <a:pPr>
                <a:defRPr/>
              </a:pPr>
              <a:t>כ'/ניסן/תשע"ד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D9C88-1236-4D33-8620-0282EC8EB88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080725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34D3-3263-47AD-8720-BEBBEFE7709C}" type="datetimeFigureOut">
              <a:rPr lang="he-IL"/>
              <a:pPr>
                <a:defRPr/>
              </a:pPr>
              <a:t>כ'/ניסן/תשע"ד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2113B-6BDB-462F-A867-445E6D4683A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303127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E411-1C53-460B-A7FC-D79432462279}" type="datetimeFigureOut">
              <a:rPr lang="he-IL"/>
              <a:pPr>
                <a:defRPr/>
              </a:pPr>
              <a:t>כ'/ניסן/תשע"ד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7833-8A51-420D-A82B-1892CEF2646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184300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62F48-9CDC-4DE9-9FB5-65C5A0417DE4}" type="datetimeFigureOut">
              <a:rPr lang="he-IL"/>
              <a:pPr>
                <a:defRPr/>
              </a:pPr>
              <a:t>כ'/ניסן/תשע"ד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1AC1-726E-4C86-944B-922450B20FA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90048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B3EE7-A94C-4747-986B-730E851FA3D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17139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599BC-E05E-401C-9C23-2BD2510E9B9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21319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F77D-9E2D-4285-A3B4-2CE23EE1DE9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68922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61C04-B52B-43B7-BD20-F10635CFA18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79447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D785-6F5F-4532-A4FC-577186CD49D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884878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1FAB8-9B39-4D2E-86C7-44D9704EB24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37905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AF6CB-5ECB-4EE0-9F29-C29B0C7D033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75807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C08A58-6DD6-47C0-991C-8792EF95194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6804025" y="61658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1" name="Folded Corner 10"/>
          <p:cNvSpPr/>
          <p:nvPr/>
        </p:nvSpPr>
        <p:spPr>
          <a:xfrm rot="10800000">
            <a:off x="0" y="5951538"/>
            <a:ext cx="9144000" cy="914400"/>
          </a:xfrm>
          <a:prstGeom prst="foldedCorner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900488" y="6165304"/>
            <a:ext cx="2119312" cy="6254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/>
              <a:t>April 30, 2014</a:t>
            </a:r>
            <a:endParaRPr lang="he-IL" sz="2000" b="1" dirty="0"/>
          </a:p>
        </p:txBody>
      </p:sp>
      <p:sp>
        <p:nvSpPr>
          <p:cNvPr id="14" name="Slide Number Placeholder 6"/>
          <p:cNvSpPr txBox="1">
            <a:spLocks/>
          </p:cNvSpPr>
          <p:nvPr/>
        </p:nvSpPr>
        <p:spPr>
          <a:xfrm>
            <a:off x="6956425" y="63182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0B7AD6B-3AAB-45C8-942B-A3BAE34B8EF7}" type="slidenum">
              <a:rPr lang="he-IL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33" y="6146100"/>
            <a:ext cx="2660799" cy="4462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l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D94182-06C6-4DC9-AFE8-537867E24F01}" type="datetimeFigureOut">
              <a:rPr lang="he-IL"/>
              <a:pPr>
                <a:defRPr/>
              </a:pPr>
              <a:t>כ'/ניסן/תשע"ד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E94FF5-C896-45A1-9503-45079F50F4F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7" name="Folded Corner 6"/>
          <p:cNvSpPr/>
          <p:nvPr/>
        </p:nvSpPr>
        <p:spPr>
          <a:xfrm rot="10800000">
            <a:off x="-14288" y="5943600"/>
            <a:ext cx="9144001" cy="914400"/>
          </a:xfrm>
          <a:prstGeom prst="foldedCorner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pic>
        <p:nvPicPr>
          <p:cNvPr id="2056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75375"/>
            <a:ext cx="27051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748088" y="6165850"/>
            <a:ext cx="2119312" cy="6254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/>
              <a:t>May 4, 2011</a:t>
            </a:r>
            <a:endParaRPr lang="he-IL" sz="2000" b="1" dirty="0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6804025" y="61658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5218E25-3728-4B46-8236-500F58B60F47}" type="slidenum">
              <a:rPr lang="he-IL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9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95536" y="1916832"/>
            <a:ext cx="8748464" cy="18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 rtl="0">
              <a:lnSpc>
                <a:spcPct val="80000"/>
              </a:lnSpc>
            </a:pPr>
            <a:r>
              <a:rPr lang="en-US" sz="4000" b="1" dirty="0" smtClean="0"/>
              <a:t>Virtual Currency Influence on the Semiconductor Market</a:t>
            </a:r>
          </a:p>
          <a:p>
            <a:pPr marL="342900" indent="-342900" algn="ctr" rtl="0">
              <a:spcBef>
                <a:spcPct val="20000"/>
              </a:spcBef>
            </a:pPr>
            <a:endParaRPr lang="en-US" sz="1800" dirty="0" smtClean="0"/>
          </a:p>
          <a:p>
            <a:pPr marL="342900" indent="-342900" algn="ctr" rtl="0">
              <a:spcBef>
                <a:spcPct val="20000"/>
              </a:spcBef>
            </a:pPr>
            <a:r>
              <a:rPr lang="en-US" sz="1800" dirty="0" smtClean="0"/>
              <a:t>Eli </a:t>
            </a:r>
            <a:r>
              <a:rPr lang="en-US" sz="1800" dirty="0" smtClean="0"/>
              <a:t>Geva, CEO</a:t>
            </a:r>
            <a:endParaRPr lang="en-US" sz="1800" dirty="0" smtClean="0"/>
          </a:p>
          <a:p>
            <a:pPr marL="342900" indent="-342900" algn="ctr" rtl="0">
              <a:spcBef>
                <a:spcPct val="20000"/>
              </a:spcBef>
            </a:pP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2555776" y="3717032"/>
            <a:ext cx="3888432" cy="504056"/>
            <a:chOff x="2627784" y="3789040"/>
            <a:chExt cx="3888432" cy="504056"/>
          </a:xfrm>
        </p:grpSpPr>
        <p:sp>
          <p:nvSpPr>
            <p:cNvPr id="7170" name="Rectangle 2"/>
            <p:cNvSpPr>
              <a:spLocks noChangeArrowheads="1"/>
            </p:cNvSpPr>
            <p:nvPr/>
          </p:nvSpPr>
          <p:spPr bwMode="auto">
            <a:xfrm>
              <a:off x="2627784" y="4077071"/>
              <a:ext cx="3888432" cy="21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b"/>
            <a:lstStyle/>
            <a:p>
              <a:pPr algn="ctr" rtl="0"/>
              <a:r>
                <a:rPr lang="en-US" sz="900" i="1" dirty="0">
                  <a:solidFill>
                    <a:srgbClr val="0000FF"/>
                  </a:solidFill>
                  <a:latin typeface="Arial" pitchFamily="34" charset="0"/>
                </a:rPr>
                <a:t>Advanced Semiconductor Technology</a:t>
              </a:r>
            </a:p>
          </p:txBody>
        </p:sp>
        <p:pic>
          <p:nvPicPr>
            <p:cNvPr id="7172" name="Picture 6" descr="ast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3789040"/>
              <a:ext cx="1639489" cy="266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50" y="305719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rtl="0"/>
            <a:r>
              <a:rPr lang="en-US" sz="4000" i="1" dirty="0" smtClean="0">
                <a:solidFill>
                  <a:srgbClr val="0000FF"/>
                </a:solidFill>
                <a:latin typeface="Impact" pitchFamily="34" charset="0"/>
              </a:rPr>
              <a:t>Overcoming the Schedule Boundaries (cont.)</a:t>
            </a:r>
            <a:endParaRPr lang="en-US" sz="4000" i="1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512" y="1460048"/>
            <a:ext cx="8712968" cy="513730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Almost all aspects of the project and flow were done in parallel and with </a:t>
            </a:r>
            <a:br>
              <a:rPr lang="en-US" sz="1800" b="1" dirty="0" smtClean="0"/>
            </a:br>
            <a:r>
              <a:rPr lang="en-US" sz="1800" b="1" dirty="0" smtClean="0"/>
              <a:t>    several teams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Design was taped out while verification is still running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TSMC</a:t>
            </a:r>
          </a:p>
          <a:p>
            <a:pPr lvl="1"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Deep acquaintance</a:t>
            </a:r>
          </a:p>
          <a:p>
            <a:pPr lvl="1"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Physical presence</a:t>
            </a:r>
          </a:p>
          <a:p>
            <a:pPr lvl="1"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High management support</a:t>
            </a:r>
          </a:p>
          <a:p>
            <a:pPr lvl="1"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Hand carry to/from assembly house</a:t>
            </a:r>
            <a:br>
              <a:rPr lang="en-US" sz="1800" b="1" dirty="0" smtClean="0"/>
            </a:b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Risk Production Lots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&gt;&gt;&gt;Prototype &amp; first production lot in 3.5 months from initial RTL!!!&lt;&lt;&lt;</a:t>
            </a:r>
          </a:p>
          <a:p>
            <a:pPr algn="l" rtl="0"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algn="l" rtl="0">
              <a:defRPr/>
            </a:pPr>
            <a:endParaRPr lang="en-US" sz="1800" b="1" dirty="0" smtClean="0"/>
          </a:p>
          <a:p>
            <a:pPr lvl="2" algn="l" rtl="0">
              <a:buFont typeface="Wingdings" pitchFamily="2" charset="2"/>
              <a:buChar char="Ø"/>
              <a:defRPr/>
            </a:pPr>
            <a:endParaRPr lang="en-US" sz="1800" b="1" dirty="0"/>
          </a:p>
        </p:txBody>
      </p:sp>
      <p:sp>
        <p:nvSpPr>
          <p:cNvPr id="3078" name="AutoShape 6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0" name="AutoShape 8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2" name="AutoShape 10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2052" name="AutoShape 4" descr="data:image/jpeg;base64,/9j/4AAQSkZJRgABAQAAAQABAAD/2wCEAAkGBxQSDxAQDxAQFA8PEBQWEBAVFA8PEBYXFBQWFhQWFRQYHCggGBooHBQUITEiJSksLi4uFx8zODMsNygtLisBCgoKDg0OGhAPGCwcHB8sLCwsLCwsLCwsLCwsLCwsLCwsLCwsLCwsLCwsLCwsLCwsLCwsLCwsLCwsLCwsLCw3LP/AABEIAOEA4QMBIgACEQEDEQH/xAAbAAABBQEBAAAAAAAAAAAAAAAAAQIDBAYFB//EADoQAAIBAgMGAggEBgMBAQAAAAECAAMRBAUhBhIxQVFhcZETIjJSgaHB0TNCYrEUI3KS4fBjgsKiB//EABkBAQEBAQEBAAAAAAAAAAAAAAABAwIEBf/EACMRAQEAAgMAAgMAAwEAAAAAAAABAhEDITEEEhNBUSIyYRT/2gAMAwEAAhEDEQA/APcYQhAIQhAIQhAIQhAIQhAIQhAIQhAIQhAIQhAIQhAIQhAIQhAIQhAIQhAIQhAIQhAIQhAIQhAIQhAIQhAIQhAIQhAIQhAIQhAIQhAIQhAIQhAIQhAIQhAIQhAIQhAIQhAIQhAISlj80pURerUVT7vFj8BrMtmO2pNxh6dv1vYnxCjTzMzz5ccfa6mFvjZVawUFmYKo4kkAeZkWEx1OqL0nVwDYkG9vHpPLMZj6lU3q1GY9zp8ANBG4TFvSYPScqw5j6jgZh/6u/Omn4evXrt4syuS7XK9kxA3H5OPwz4+6flNP6QWvcWPPlPRjyY5TcrO42HxLyjisdZSVF7CcypmBd91LMQBvsT6q3tbhz46eHCYZ/Kxx6nbTHhyvbvGqOo8xKea5vToUy7kH3VBG8x6CcpKq+k9GSzMV3mJNhYaDQacTLDIp9VgNRoCAfKY35l/jv8EUMJtuh/FpMvdWDj6Ts4XP8PU9msgPRj6M/wD1a8zmPyCk296MlanEC91v4chMpXosjFHFmHEf7yjH5WX77Lwx7AGvwheeR4bHVKf4dR18GIHlOxhNr8QntlKg/UArea2/ab4/Jx/bO8VeiwmUwu21M6VaTqeq2dfof3nZwmeUKnsVkueR9Q+TWms5cb5XFxsdKEQRZo5EIQgEIQgEIQgEIkgxeNp0l3qtRUH6iBfwHOBYjS1hcnTrMnmO2ii4oIWPvtdV+C8T8pl8wzatWP8AMqMR7oJVP7RpPPn8jGedtMeO1ucy2poUrhW9I4/Kmo+LcJlsx2rr1LhCKSdF9r4sfpacGJPLnz55f8bTjxhWYkkkkk8SdTEhEvMWhYl4hM7myuC3nNVluqGynS29bU26gGN6NbTZTs4Ws9clVOoQW3iP1dP3mmp0AiqiDdROCwB1PQDXxM52fZgUUJSF69U7tNe559hON2upiZ/H/wATXqYanvCnS0xD2I48EVuFz16Tr0lVF3QAqjkNBK+VYIUaYQak6u/NmPtMZZ3Bf7yIYKaaAAA8uR+BgDfRv97iSPY6SJrgWY8eDfeRYSgN24J9Y8zz8JQzvLhXTTSqt909f0ntLvZtehlZQ28zsbWYgINQbc/G0S6d/XbCuCCQRYg2IiXl/aMfzy1rb6g/HgZzQ01lY3qpLwjbxQZRawmPqUvwqjr2BNvLhOzhdsa66PuVB3BVvMfaZ2E6xzyx8rm4y+t5hdtaR/FpuncWdfvNHhMStRFqUzdGF1NmX5EXmA2WyH+If0lQEUEOvH1z0HbqfhPQ0QAWAAAFgBoABPdwZZ5TeTz5zGXUOhCE3cCEIQEMz20WzYrk1Kbbta3Mko1uR934TRQnOWMymqsuvHkOLwr0nKVFKuOIP7jqO8hnq+Z5ZTrpuVVv7p4Mp6qeUwGebPVMPdvbo8qg5dmHL9p4OXguPc7j0YckvrjRDCITMGoJjSYhMrYvFpTG9UYKO/0HEyonZp6Bk9AJRReFlufE6kzxmptLerTWmnqmogYniRvAEAcjx4+U9oFVbqL3uLgctP8AM55MbPXeHazT0JH5Tz53mdy+ka+YPiEa1HDg0ySCd92UXC9N0W1726y1nWJNJGYEkEHTmJQ2Kx6vhBYH8Wrv3VhqajHmNdCvCcT+tNNVvC1738JFSuxJvZeXfv4RyBbbtrADhwjSN1LLyGk5RPe2t9LRKji2vSReiFuJv1lX01mYOQQo6RsmKZQFNhwbUc7dvnKuZYj0YL30uPtOVme01Gne5Y2NgqhnYtyFgNPGUMZVqYnD1H/B9X+XvajeHAsOk6mNdb/jj59ndNsSUNRQyqAVJAtfW37RivPLRWLEsxJLaknUkniZdweNen+G7L2B08uE9n4eunk++729JDR4Mx2E2mqDR1Vx11Rvt8p2cLtBRb2iUP6hp5j6zO4WOplHaBnW2eyZsTUtqKSfiP8A+R3lDI8J/E1FWmy7p1Z7jdC8z3PaepZfh6dGmtOmV3VHUXJ5k9TNOHi+13fHGeevFjD0FRQiAKqiwA4CSxoYdRFnvmv08xYRIShYRt/HyMIDoSKvXVBd3VR1Yhf3nLxG02GTjVDHooL/ALTm5Se1ZLfHZjWUEWIuDxHETK4jbemPw6NRu7FUHyvOXiNs67ewtNPgXPz0mV5+Oft3OPJ0M/2RDXqYWwbUmlwU/wBJ/L4cPCYPH1RRv6Y+jKmxVtGv0txJnYxGeYh/ar1LHkLIPJbTk4qkKl/SAPfjvesfMzycmWFu8Y2xmUnbM5jtKdRRWw99uPwX7zNYrFM5LOxZupNz/iazMNl0a5pMUPQ3dfnrMvmWR16Vyybyj8yXcePUeU047h+ky25zVSNQbEag8wRwM922azta9Kk6roUJt0P5h53ngBeek/8A5tnn8k4e9qlM3XhqBr9SPhJ8jDeO3XDlrLVbPPmvTbdqG1jcNdj4TtZGxXC0f5e4AgsmlxpxPQmZjM8ctbcpt6pdrbw4256dbAzqvjwo9HTLnTTmx0ni709W3aTFBr7tiw0sCCR4yV6u6pL2GnXjOBRx4QAKAGA4kC/xMdUzhTff3bj4j4SapXUq4yy3vyvKgffFwOI56ec4FHaIoL4ilvJvEU6gC8L6byi0ZmGaM59JQZVPNTwbuOhnX1qbjrUcNRoNVqbqbzneJ09o+195i9ttpnGFZEAHpXKXvbTda5Xrw8IzNM9C+vXO8U4qt90HueZmAzrNmxNUu2ijRE5KJ6eLitu6x5eTU1FRTJkeVgZawOFeq4SkpZufQDqTyE9deZKtSaTJsgd7PWuqcQnB28fdHznRyTZ1KNnez1ev5V/pH1M7yiebPl/WLXHH+m4eiqKFRQqjkNJMGPU+ZiARbTB3o8Oep8zF9K3vN5mMjlW9gNSToOZ7RumoeMQ44VH/ALmmn2byatVtUrVayUuS77hn+ei95Z2c2VtariQCeK0uQ7t1Paa8Cevh4b7kwzznkM9F3PmfvCSQnq1GKrjsBTrLu1UVhyvxHgeUy2ZbFcTh3/6P+wYfWbOJaTPjxy9jqZWePJcbl9SibVqbL3OqnwYaGVjPYatIMCrAMp4ggEH4GZ3Mtj6T3NImk3QDeT+3l8J5M/jWf6tceb+vP4GdXMtn69G5ZCyD86XYeJHETlzzXGz1tLL4YRGFZLEtIORmOR0a1/SUxve+PVfzE4A2ZqYeoKuGqb26D6j2ViDy3hp8hNqRGlJpOSzpPrGPq59UWpSGIosgSoCxPbhYjQ62M09DaRFUtTN2YanifASSrhwwIZQQeIIBHlORidm6Z9akTSblu6p/YdPK0u8MvellsW3zr0xtvFWPHkR5xayoR6tWoTzFxY/KZjNMuxSet6NK1uDJow/6nU/C84JzWqDYkoRxU7wb431mk4pfKn5G4xWbk3TcLKBqNLAec4uNzeml9XtwCg72vduAEz9TNCRZm093W3x6ynisVvWAGgnePE5uaXHZi9W2+fVHBBoo+HMyqDHYag1RglNWZ24KBc/4HebrINkFp2qYiz1OScaa+PvGaZZY4RlJcq4ORbN1K9ne6Ufe03m/pH1M32X4BKKBKa2Xn1J6k8zLapHgTx58lybY4yGhY4CKBFmbsWhFlzK8sqYh9ymP6mPsqO5+kslt1Et0gwuGao4SmpZ24Af7oJv9ntnFoAO9mrW4/lXsv3l7Jsmp4ZLJq59qoR6x+w7TpT3cXBMe768+fJvqeEiwhPSyEIQgEIRpMmwpMaWjS0YWk2ujy0y+2OXU/wCHqV1pqKqWO8PVvqAbgaHSaFnnL2jG9hK4/wCM/LX6TPkkuNdY9V5omJHPSTg34TnGIrkcDPnael0rRLSrTxfvD4iWUqA8DIotAiOhAZuynmGVUqwtWpK3cizDwYaiXWYDiRK1TGqPZ1+Qlls8OmSzPYMG5w1XdPJHuy/3DX5GcbCbH4hqvo6gVFHtPcMLfptxPlN5UxTN2Hb7yPc0m8585NM7hKlyfJ6WGTdpLqfac6sx7n6TogTki/UyRaje8Zjd3uu/HTtFnPWu3WSDEt2k0u12EqjEnoJNh6u86Lb2nUeZAjRt2sjyN8Q1/ZpA+s/M9Qo5meg4DCJRQU6SgKPM9yecjogKoVQAFAAA4C0lDz38fHMI82WX2WQ0cDIA0eGmzhLCNBjpZUEIQlDCYxmgTI2M4dBmkbNEZpGxkCs0qY8b1KovWmw81MlZpCzSVY8niGPZbEjoSPLSNnznpNIiR0IElPFMOOo+cKmLY8NJFaJaAxiTxuYm7JLQtCGBZIBC0eBCo7RQI60LQEtFixICiXcnW+IojrVX95SnS2bF8XR/qJ8kY/SXH2JfHpoeSK0qK0mVp9B51pWkitKytJFM6RYBjwZApkgMIkvCNvElNI2MjJisZGTIprGRMY9jIWnKmOZA7SR5A5ko84zJbV6o/wCRv3Mry7nwtiav9V/MTn3nhvtbw6ES8LyKWEISAhaLAQACOEQR0KSJFMSARDC8beAt52NkhfFKfdRj8rf+pxC00GxlM+ld7HdCWB5XJGnyneE/yjnLxuEMnUyshkqme1gsKZKpldTJVMosKZIpkCmSKZUS3hGwlEbSJjJGkTSBjGRNJGkTSKjaQOJO0gqGc0YDaoWxTd1U/K30nJDTfZpgUqj11B6HmPAzK4/IXS5pHeHu6Bv8zzZ4Xe42xyjmXigyImxIIII4g3Bihpk6S3iiR3jgYDxFEbeLIHCOjRFhQY0mBMaTAQmMZojNL+U5Yap3nuKY+BbsO3edSb8S03K8tNY3NxTB1PM9hNpgaIQBVFgOAkNCiFAAFgBoOUuUhPThjMWVyXaTSwhlSnLKGaRwsLJFkKGSrOoJlkimRLJBKiSEbCA1oxpIZGYETSNpK0jaRULSu8sMJCwnNFSoJVqJL7rIHSRXGxuXJUHrqCeTcGHgZnsbkjpcp669OD+XObN0kLU5nlhK6lsef3tobgjiDofjHK012OyxKntLr7w0YfGcDGZNUTVPXXt7Q8RMrhY7mUUwY8GVw0kUzN0mBi3kYMcTIEYyJmiu06uUZRvWqVR6v5U69z2nWOO0t0jynKjUIeoLJyXm3+JqKVOwAHAcBFp05YVJ6ccdRnbsIssIsaqydFnUcnoJMkjUSZROkSLJlkSiSrOhIslEiWSrKh0IQgDCRmSmMIlELSNhJmEjYSKgYSJhLJEjZZyKrLI2WWWWRssmhUZJGyS4UjCkiqLJI2pS+acYacmhw8dlKVPaFm94aN/mZ/G5PUp3IG+nUe18RN0aUYcPOLhK6mVjzpWjmabPHbPpV1tut7y2B+PWQZbsxuNvVGDkH1RbQdyDzmf4rt393NyfJibVKo7qn1P2mjSlLa4e0kWlNscdM7dq605MqSUU5IEnWkRKklVY8LHqsukIqyVRBVjwJdBVEkURFEeolDlEkWNAjxKghHWiQHERjCSGNIlEREjIkxEaRIIGEYVk5EYVkVAVjCssFY0rArFI3clkrG7kgrbkQpLO5DcjQrejiinLG5F3Y0qvuRdyT7sN2EQ7kX0cmCxd2BCEjgkl3YoWNCMJHBZIFihZQ0LHhY4LHBYDQJIBACOAlQAR6iAEcBKC0ItosBDGmEIDDGtCEgaYwwhIGmNMIQpsIQgBiQhICKIQgJAQhAIohCA6KIQnQcIoiQkDxHCEJUOEcIkIDxHCLCULCEIH/9k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50" y="184523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rtl="0"/>
            <a:r>
              <a:rPr lang="en-US" sz="4000" i="1" dirty="0" smtClean="0">
                <a:solidFill>
                  <a:srgbClr val="0000FF"/>
                </a:solidFill>
                <a:latin typeface="Impact" pitchFamily="34" charset="0"/>
              </a:rPr>
              <a:t>TAT  Technical Aspects</a:t>
            </a:r>
            <a:endParaRPr lang="en-US" sz="4000" i="1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512" y="1046009"/>
            <a:ext cx="8150225" cy="36676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Design split into 4 identical dies</a:t>
            </a:r>
            <a:endParaRPr lang="en-US" sz="1800" b="1" dirty="0"/>
          </a:p>
        </p:txBody>
      </p:sp>
      <p:sp>
        <p:nvSpPr>
          <p:cNvPr id="3078" name="AutoShape 6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0" name="AutoShape 8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2" name="AutoShape 10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 b="10964"/>
          <a:stretch>
            <a:fillRect/>
          </a:stretch>
        </p:blipFill>
        <p:spPr bwMode="auto">
          <a:xfrm>
            <a:off x="539552" y="1583605"/>
            <a:ext cx="5472608" cy="32855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 l="27472" r="27487"/>
          <a:stretch>
            <a:fillRect/>
          </a:stretch>
        </p:blipFill>
        <p:spPr bwMode="auto">
          <a:xfrm>
            <a:off x="6228184" y="3775843"/>
            <a:ext cx="1959894" cy="19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00000" y="-81136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rtl="0"/>
            <a:r>
              <a:rPr lang="en-US" sz="4000" i="1" dirty="0" smtClean="0">
                <a:solidFill>
                  <a:srgbClr val="0000FF"/>
                </a:solidFill>
                <a:latin typeface="Impact" pitchFamily="34" charset="0"/>
              </a:rPr>
              <a:t>TAT  Technical Aspects (cont.)</a:t>
            </a:r>
            <a:endParaRPr lang="en-US" sz="4000" i="1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512" y="541953"/>
            <a:ext cx="8150225" cy="36676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TSMC silicon proven PLL was selected keeping all Design Rules</a:t>
            </a:r>
            <a:endParaRPr lang="en-US" sz="1800" b="1" dirty="0"/>
          </a:p>
        </p:txBody>
      </p:sp>
      <p:sp>
        <p:nvSpPr>
          <p:cNvPr id="3078" name="AutoShape 6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34223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0" name="AutoShape 8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34223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2" name="AutoShape 10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34223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grpSp>
        <p:nvGrpSpPr>
          <p:cNvPr id="3" name="Group 28"/>
          <p:cNvGrpSpPr/>
          <p:nvPr/>
        </p:nvGrpSpPr>
        <p:grpSpPr>
          <a:xfrm>
            <a:off x="395536" y="908721"/>
            <a:ext cx="8424936" cy="3240359"/>
            <a:chOff x="785813" y="1000125"/>
            <a:chExt cx="9209484" cy="5054600"/>
          </a:xfrm>
        </p:grpSpPr>
        <p:pic>
          <p:nvPicPr>
            <p:cNvPr id="15" name="Picture 2" descr="C:\Users\cliff\Desktop\pll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813" y="1214438"/>
              <a:ext cx="5286376" cy="4840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组合 7"/>
            <p:cNvGrpSpPr>
              <a:grpSpLocks/>
            </p:cNvGrpSpPr>
            <p:nvPr/>
          </p:nvGrpSpPr>
          <p:grpSpPr bwMode="auto">
            <a:xfrm>
              <a:off x="3357563" y="1000125"/>
              <a:ext cx="285750" cy="1000125"/>
              <a:chOff x="2928926" y="1000108"/>
              <a:chExt cx="285752" cy="1000132"/>
            </a:xfrm>
          </p:grpSpPr>
          <p:sp>
            <p:nvSpPr>
              <p:cNvPr id="17" name="右箭头 4"/>
              <p:cNvSpPr/>
              <p:nvPr/>
            </p:nvSpPr>
            <p:spPr>
              <a:xfrm rot="5400000">
                <a:off x="2857487" y="1071547"/>
                <a:ext cx="428628" cy="285752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右箭头 5"/>
              <p:cNvSpPr/>
              <p:nvPr/>
            </p:nvSpPr>
            <p:spPr>
              <a:xfrm rot="16200000">
                <a:off x="2857487" y="1643051"/>
                <a:ext cx="428628" cy="285752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>
              <a:off x="3714750" y="1285875"/>
              <a:ext cx="1071562" cy="720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altLang="zh-CN" sz="2400">
                  <a:solidFill>
                    <a:srgbClr val="FF0000"/>
                  </a:solidFill>
                </a:rPr>
                <a:t>10um</a:t>
              </a:r>
              <a:endParaRPr lang="zh-CN" altLang="en-US" sz="2400">
                <a:solidFill>
                  <a:srgbClr val="FF0000"/>
                </a:solidFill>
              </a:endParaRPr>
            </a:p>
          </p:txBody>
        </p:sp>
        <p:grpSp>
          <p:nvGrpSpPr>
            <p:cNvPr id="5" name="组合 8"/>
            <p:cNvGrpSpPr>
              <a:grpSpLocks/>
            </p:cNvGrpSpPr>
            <p:nvPr/>
          </p:nvGrpSpPr>
          <p:grpSpPr bwMode="auto">
            <a:xfrm rot="5400000">
              <a:off x="1500187" y="3357564"/>
              <a:ext cx="285750" cy="1000124"/>
              <a:chOff x="2928927" y="1000110"/>
              <a:chExt cx="285752" cy="1000131"/>
            </a:xfrm>
          </p:grpSpPr>
          <p:sp>
            <p:nvSpPr>
              <p:cNvPr id="21" name="右箭头 9"/>
              <p:cNvSpPr/>
              <p:nvPr/>
            </p:nvSpPr>
            <p:spPr>
              <a:xfrm rot="5400000">
                <a:off x="2857489" y="1071548"/>
                <a:ext cx="428628" cy="285752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右箭头 10"/>
              <p:cNvSpPr/>
              <p:nvPr/>
            </p:nvSpPr>
            <p:spPr>
              <a:xfrm rot="16200000">
                <a:off x="2857489" y="1643051"/>
                <a:ext cx="428628" cy="285752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3" name="TextBox 11"/>
            <p:cNvSpPr txBox="1">
              <a:spLocks noChangeArrowheads="1"/>
            </p:cNvSpPr>
            <p:nvPr/>
          </p:nvSpPr>
          <p:spPr bwMode="auto">
            <a:xfrm>
              <a:off x="1143000" y="4143374"/>
              <a:ext cx="1071562" cy="720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altLang="zh-CN" sz="2400" dirty="0">
                  <a:solidFill>
                    <a:srgbClr val="FF0000"/>
                  </a:solidFill>
                </a:rPr>
                <a:t>10um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6215063" y="2857500"/>
              <a:ext cx="3780234" cy="480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rtl="0"/>
              <a:r>
                <a:rPr lang="en-US" altLang="zh-CN" sz="1400" dirty="0">
                  <a:solidFill>
                    <a:srgbClr val="025F97"/>
                  </a:solidFill>
                </a:rPr>
                <a:t>10um </a:t>
              </a:r>
              <a:r>
                <a:rPr lang="en-US" altLang="zh-CN" sz="1400" dirty="0" err="1">
                  <a:solidFill>
                    <a:srgbClr val="025F97"/>
                  </a:solidFill>
                </a:rPr>
                <a:t>keepout</a:t>
              </a:r>
              <a:r>
                <a:rPr lang="en-US" altLang="zh-CN" sz="1400" dirty="0">
                  <a:solidFill>
                    <a:srgbClr val="025F97"/>
                  </a:solidFill>
                </a:rPr>
                <a:t>  around PLL  is preserved .</a:t>
              </a:r>
              <a:endParaRPr lang="zh-CN" altLang="en-US" sz="1400" dirty="0">
                <a:solidFill>
                  <a:srgbClr val="025F97"/>
                </a:solidFill>
              </a:endParaRPr>
            </a:p>
          </p:txBody>
        </p:sp>
        <p:sp>
          <p:nvSpPr>
            <p:cNvPr id="25" name="右箭头 13"/>
            <p:cNvSpPr/>
            <p:nvPr/>
          </p:nvSpPr>
          <p:spPr>
            <a:xfrm rot="8699315">
              <a:off x="5302250" y="1778000"/>
              <a:ext cx="1285875" cy="21431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" name="TextBox 14"/>
            <p:cNvSpPr txBox="1">
              <a:spLocks noChangeArrowheads="1"/>
            </p:cNvSpPr>
            <p:nvPr/>
          </p:nvSpPr>
          <p:spPr bwMode="auto">
            <a:xfrm>
              <a:off x="6429375" y="1143000"/>
              <a:ext cx="2500314" cy="480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altLang="zh-CN" sz="1400" dirty="0">
                  <a:solidFill>
                    <a:srgbClr val="025F97"/>
                  </a:solidFill>
                </a:rPr>
                <a:t>PCLAMP</a:t>
              </a:r>
              <a:endParaRPr lang="zh-CN" altLang="en-US" sz="1400" dirty="0">
                <a:solidFill>
                  <a:srgbClr val="025F97"/>
                </a:solidFill>
              </a:endParaRPr>
            </a:p>
          </p:txBody>
        </p:sp>
        <p:sp>
          <p:nvSpPr>
            <p:cNvPr id="27" name="TextBox 15"/>
            <p:cNvSpPr txBox="1">
              <a:spLocks noChangeArrowheads="1"/>
            </p:cNvSpPr>
            <p:nvPr/>
          </p:nvSpPr>
          <p:spPr bwMode="auto">
            <a:xfrm>
              <a:off x="6715125" y="4714876"/>
              <a:ext cx="2286000" cy="480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altLang="zh-CN" sz="1400" dirty="0">
                  <a:solidFill>
                    <a:srgbClr val="025F97"/>
                  </a:solidFill>
                </a:rPr>
                <a:t>PCLAMPC</a:t>
              </a:r>
              <a:endParaRPr lang="zh-CN" altLang="en-US" sz="1400" dirty="0">
                <a:solidFill>
                  <a:srgbClr val="025F97"/>
                </a:solidFill>
              </a:endParaRPr>
            </a:p>
          </p:txBody>
        </p:sp>
        <p:sp>
          <p:nvSpPr>
            <p:cNvPr id="28" name="右箭头 16"/>
            <p:cNvSpPr/>
            <p:nvPr/>
          </p:nvSpPr>
          <p:spPr>
            <a:xfrm rot="10800000">
              <a:off x="5429250" y="4786313"/>
              <a:ext cx="1285875" cy="214312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17032"/>
            <a:ext cx="3595829" cy="164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/>
          <p:nvPr/>
        </p:nvGrpSpPr>
        <p:grpSpPr>
          <a:xfrm>
            <a:off x="539552" y="4221088"/>
            <a:ext cx="4392488" cy="1584176"/>
            <a:chOff x="285750" y="1143000"/>
            <a:chExt cx="10358438" cy="5094288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5750" y="1143000"/>
              <a:ext cx="5640388" cy="5094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6"/>
            <p:cNvSpPr txBox="1">
              <a:spLocks noChangeArrowheads="1"/>
            </p:cNvSpPr>
            <p:nvPr/>
          </p:nvSpPr>
          <p:spPr bwMode="auto">
            <a:xfrm>
              <a:off x="6572250" y="3500439"/>
              <a:ext cx="2928937" cy="1945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endParaRPr lang="zh-CN" altLang="en-US" sz="1600">
                <a:solidFill>
                  <a:srgbClr val="7030A0"/>
                </a:solidFill>
              </a:endParaRPr>
            </a:p>
            <a:p>
              <a:pPr algn="l" rtl="0"/>
              <a:r>
                <a:rPr lang="en-US" altLang="zh-CN" sz="2400">
                  <a:solidFill>
                    <a:srgbClr val="025F97"/>
                  </a:solidFill>
                </a:rPr>
                <a:t>  </a:t>
              </a:r>
              <a:endParaRPr lang="zh-CN" altLang="en-US" sz="2400">
                <a:solidFill>
                  <a:srgbClr val="025F97"/>
                </a:solidFill>
              </a:endParaRPr>
            </a:p>
          </p:txBody>
        </p:sp>
        <p:cxnSp>
          <p:nvCxnSpPr>
            <p:cNvPr id="33" name="直接箭头连接符 9"/>
            <p:cNvCxnSpPr/>
            <p:nvPr/>
          </p:nvCxnSpPr>
          <p:spPr>
            <a:xfrm>
              <a:off x="4429125" y="3143250"/>
              <a:ext cx="1643063" cy="47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11"/>
            <p:cNvCxnSpPr/>
            <p:nvPr/>
          </p:nvCxnSpPr>
          <p:spPr>
            <a:xfrm flipV="1">
              <a:off x="4500563" y="4625975"/>
              <a:ext cx="1571625" cy="2540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10"/>
            <p:cNvSpPr>
              <a:spLocks noChangeArrowheads="1"/>
            </p:cNvSpPr>
            <p:nvPr/>
          </p:nvSpPr>
          <p:spPr bwMode="auto">
            <a:xfrm>
              <a:off x="6000750" y="2714626"/>
              <a:ext cx="4572001" cy="1606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altLang="zh-CN" sz="800" dirty="0">
                  <a:solidFill>
                    <a:schemeClr val="tx1"/>
                  </a:solidFill>
                </a:rPr>
                <a:t>OD18DCAP64BWP35: 1563</a:t>
              </a:r>
              <a:endParaRPr lang="zh-CN" altLang="en-US" sz="800" dirty="0">
                <a:solidFill>
                  <a:schemeClr val="tx1"/>
                </a:solidFill>
              </a:endParaRPr>
            </a:p>
            <a:p>
              <a:pPr algn="l" rtl="0"/>
              <a:r>
                <a:rPr lang="en-US" altLang="zh-CN" sz="800" dirty="0">
                  <a:solidFill>
                    <a:schemeClr val="tx1"/>
                  </a:solidFill>
                </a:rPr>
                <a:t>OD18DCAP32BWP35: 43</a:t>
              </a:r>
              <a:endParaRPr lang="zh-CN" altLang="en-US" sz="800" dirty="0">
                <a:solidFill>
                  <a:schemeClr val="tx1"/>
                </a:solidFill>
              </a:endParaRPr>
            </a:p>
            <a:p>
              <a:pPr algn="l" rtl="0"/>
              <a:r>
                <a:rPr lang="en-US" altLang="zh-CN" sz="800" dirty="0">
                  <a:solidFill>
                    <a:schemeClr val="tx1"/>
                  </a:solidFill>
                </a:rPr>
                <a:t>OD18DCAP16BWP35: 100</a:t>
              </a:r>
            </a:p>
            <a:p>
              <a:pPr algn="l" rtl="0"/>
              <a:r>
                <a:rPr lang="en-US" altLang="zh-CN" sz="800" b="1" i="1" dirty="0">
                  <a:solidFill>
                    <a:srgbClr val="7030A0"/>
                  </a:solidFill>
                </a:rPr>
                <a:t>25.12pf  &gt; 20pf </a:t>
              </a:r>
              <a:endParaRPr lang="zh-CN" altLang="en-US" sz="800" b="1" i="1" dirty="0">
                <a:solidFill>
                  <a:srgbClr val="7030A0"/>
                </a:solidFill>
              </a:endParaRPr>
            </a:p>
          </p:txBody>
        </p:sp>
        <p:sp>
          <p:nvSpPr>
            <p:cNvPr id="36" name="矩形 12"/>
            <p:cNvSpPr>
              <a:spLocks noChangeArrowheads="1"/>
            </p:cNvSpPr>
            <p:nvPr/>
          </p:nvSpPr>
          <p:spPr bwMode="auto">
            <a:xfrm>
              <a:off x="6072187" y="4286249"/>
              <a:ext cx="4572001" cy="1606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altLang="zh-CN" sz="800" dirty="0">
                  <a:solidFill>
                    <a:schemeClr val="tx1"/>
                  </a:solidFill>
                </a:rPr>
                <a:t>DCAP64BWP35: 924</a:t>
              </a:r>
              <a:endParaRPr lang="zh-CN" altLang="en-US" sz="800" dirty="0">
                <a:solidFill>
                  <a:schemeClr val="tx1"/>
                </a:solidFill>
              </a:endParaRPr>
            </a:p>
            <a:p>
              <a:pPr algn="l" rtl="0"/>
              <a:r>
                <a:rPr lang="en-US" altLang="zh-CN" sz="800" dirty="0">
                  <a:solidFill>
                    <a:schemeClr val="tx1"/>
                  </a:solidFill>
                </a:rPr>
                <a:t>DCAP8BWP35 : 112</a:t>
              </a:r>
              <a:endParaRPr lang="zh-CN" altLang="en-US" sz="800" dirty="0">
                <a:solidFill>
                  <a:schemeClr val="tx1"/>
                </a:solidFill>
              </a:endParaRPr>
            </a:p>
            <a:p>
              <a:pPr algn="l" rtl="0"/>
              <a:r>
                <a:rPr lang="en-US" altLang="zh-CN" sz="800" dirty="0">
                  <a:solidFill>
                    <a:schemeClr val="tx1"/>
                  </a:solidFill>
                </a:rPr>
                <a:t>DCAP4BWP35 : 112</a:t>
              </a:r>
            </a:p>
            <a:p>
              <a:pPr algn="l" rtl="0"/>
              <a:r>
                <a:rPr lang="en-US" altLang="zh-CN" sz="800" b="1" i="1" dirty="0">
                  <a:solidFill>
                    <a:srgbClr val="7030A0"/>
                  </a:solidFill>
                </a:rPr>
                <a:t>23.54pf &gt; 20pf</a:t>
              </a:r>
              <a:endParaRPr lang="zh-CN" altLang="en-US" sz="800" b="1" i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50" y="162272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rtl="0"/>
            <a:r>
              <a:rPr lang="en-US" sz="4000" i="1" dirty="0" smtClean="0">
                <a:solidFill>
                  <a:srgbClr val="0000FF"/>
                </a:solidFill>
                <a:latin typeface="Impact" pitchFamily="34" charset="0"/>
              </a:rPr>
              <a:t>TAT  Technical Aspects (cont.)</a:t>
            </a:r>
            <a:endParaRPr lang="en-US" sz="4000" i="1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512" y="852805"/>
            <a:ext cx="8150225" cy="36676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Power Mesh special care due to high power design</a:t>
            </a:r>
            <a:endParaRPr lang="en-US" sz="1800" b="1" dirty="0"/>
          </a:p>
        </p:txBody>
      </p:sp>
      <p:sp>
        <p:nvSpPr>
          <p:cNvPr id="3078" name="AutoShape 6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5369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0" name="AutoShape 8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5369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2" name="AutoShape 10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5369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grpSp>
        <p:nvGrpSpPr>
          <p:cNvPr id="3" name="Group 32"/>
          <p:cNvGrpSpPr/>
          <p:nvPr/>
        </p:nvGrpSpPr>
        <p:grpSpPr>
          <a:xfrm>
            <a:off x="433388" y="1195735"/>
            <a:ext cx="8523287" cy="4681537"/>
            <a:chOff x="433388" y="1604963"/>
            <a:chExt cx="8523287" cy="4681537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388" y="1604963"/>
              <a:ext cx="5272087" cy="46450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0" name="矩形 6"/>
            <p:cNvSpPr>
              <a:spLocks noChangeArrowheads="1"/>
            </p:cNvSpPr>
            <p:nvPr/>
          </p:nvSpPr>
          <p:spPr bwMode="auto">
            <a:xfrm>
              <a:off x="3214688" y="1857375"/>
              <a:ext cx="214312" cy="214313"/>
            </a:xfrm>
            <a:prstGeom prst="rect">
              <a:avLst/>
            </a:prstGeom>
            <a:noFill/>
            <a:ln w="63500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pPr algn="l" rtl="0"/>
              <a:endParaRPr lang="zh-CN" altLang="en-US"/>
            </a:p>
          </p:txBody>
        </p:sp>
        <p:cxnSp>
          <p:nvCxnSpPr>
            <p:cNvPr id="31" name="直接箭头连接符 8"/>
            <p:cNvCxnSpPr>
              <a:cxnSpLocks noChangeShapeType="1"/>
            </p:cNvCxnSpPr>
            <p:nvPr/>
          </p:nvCxnSpPr>
          <p:spPr bwMode="auto">
            <a:xfrm>
              <a:off x="3571875" y="2000250"/>
              <a:ext cx="2428875" cy="1571625"/>
            </a:xfrm>
            <a:prstGeom prst="straightConnector1">
              <a:avLst/>
            </a:prstGeom>
            <a:noFill/>
            <a:ln w="63500" algn="ctr">
              <a:solidFill>
                <a:srgbClr val="7030A0"/>
              </a:solidFill>
              <a:round/>
              <a:headEnd/>
              <a:tailEnd type="arrow" w="med" len="med"/>
            </a:ln>
          </p:spPr>
        </p:cxnSp>
        <p:pic>
          <p:nvPicPr>
            <p:cNvPr id="32" name="内容占位符 3" descr="M1~M6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00750" y="3357563"/>
              <a:ext cx="2955925" cy="292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50" y="17687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rtl="0"/>
            <a:r>
              <a:rPr lang="en-US" sz="4000" i="1" dirty="0" smtClean="0">
                <a:solidFill>
                  <a:srgbClr val="0000FF"/>
                </a:solidFill>
                <a:latin typeface="Impact" pitchFamily="34" charset="0"/>
              </a:rPr>
              <a:t>TAT  Technical Aspects (cont.)</a:t>
            </a:r>
            <a:endParaRPr lang="en-US" sz="4000" i="1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512" y="737767"/>
            <a:ext cx="8150225" cy="36676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Not compromising on DRC &amp; DFM</a:t>
            </a:r>
            <a:endParaRPr lang="en-US" sz="1800" b="1" dirty="0"/>
          </a:p>
        </p:txBody>
      </p:sp>
      <p:sp>
        <p:nvSpPr>
          <p:cNvPr id="3078" name="AutoShape 6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0" name="AutoShape 8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2" name="AutoShape 10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grpSp>
        <p:nvGrpSpPr>
          <p:cNvPr id="3" name="Group 18"/>
          <p:cNvGrpSpPr/>
          <p:nvPr/>
        </p:nvGrpSpPr>
        <p:grpSpPr>
          <a:xfrm>
            <a:off x="251520" y="1457847"/>
            <a:ext cx="2521421" cy="1872208"/>
            <a:chOff x="106363" y="268472"/>
            <a:chExt cx="8893175" cy="5413191"/>
          </a:xfrm>
        </p:grpSpPr>
        <p:sp>
          <p:nvSpPr>
            <p:cNvPr id="16" name="Text Box 1"/>
            <p:cNvSpPr txBox="1">
              <a:spLocks noChangeArrowheads="1"/>
            </p:cNvSpPr>
            <p:nvPr/>
          </p:nvSpPr>
          <p:spPr bwMode="auto">
            <a:xfrm>
              <a:off x="360339" y="268472"/>
              <a:ext cx="8323465" cy="9715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7240" rIns="90000" bIns="45000" anchor="ctr"/>
            <a:lstStyle/>
            <a:p>
              <a:pPr algn="l" rtl="0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400" b="1" dirty="0">
                  <a:solidFill>
                    <a:srgbClr val="CC0000"/>
                  </a:solidFill>
                  <a:latin typeface="Arial Bold" pitchFamily="34" charset="0"/>
                </a:rPr>
                <a:t>DWDS rule for Clock net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6363" y="1143000"/>
              <a:ext cx="3779837" cy="4538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14800" y="1143000"/>
              <a:ext cx="4884738" cy="45386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4" name="Group 22"/>
          <p:cNvGrpSpPr/>
          <p:nvPr/>
        </p:nvGrpSpPr>
        <p:grpSpPr>
          <a:xfrm>
            <a:off x="2771800" y="1150343"/>
            <a:ext cx="3317825" cy="2179712"/>
            <a:chOff x="246063" y="96838"/>
            <a:chExt cx="7754937" cy="6303962"/>
          </a:xfrm>
        </p:grpSpPr>
        <p:sp>
          <p:nvSpPr>
            <p:cNvPr id="20" name="Text Box 1"/>
            <p:cNvSpPr txBox="1">
              <a:spLocks noChangeArrowheads="1"/>
            </p:cNvSpPr>
            <p:nvPr/>
          </p:nvSpPr>
          <p:spPr bwMode="auto">
            <a:xfrm>
              <a:off x="504825" y="96838"/>
              <a:ext cx="7496175" cy="9715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7240" rIns="90000" bIns="45000" anchor="ctr"/>
            <a:lstStyle/>
            <a:p>
              <a:pPr algn="l" rtl="0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400" b="1" dirty="0">
                  <a:solidFill>
                    <a:srgbClr val="CC0000"/>
                  </a:solidFill>
                  <a:latin typeface="Arial Bold" pitchFamily="34" charset="0"/>
                </a:rPr>
                <a:t>Routing guide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4400" y="1633538"/>
              <a:ext cx="6237288" cy="47672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46063" y="914400"/>
              <a:ext cx="7254875" cy="685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 marL="342900" indent="-342900" algn="l" rtl="0" hangingPunct="1">
                <a:lnSpc>
                  <a:spcPct val="98000"/>
                </a:lnSpc>
                <a:spcBef>
                  <a:spcPct val="20000"/>
                </a:spcBef>
                <a:buClr>
                  <a:srgbClr val="808080"/>
                </a:buClr>
                <a:buSzPct val="70000"/>
                <a:buFont typeface="Wingdings" pitchFamily="2" charset="2"/>
                <a:buChar char="l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000" dirty="0">
                  <a:solidFill>
                    <a:srgbClr val="025F97"/>
                  </a:solidFill>
                </a:rPr>
                <a:t>No signal routing around border in 5um width</a:t>
              </a:r>
            </a:p>
            <a:p>
              <a:pPr marL="342900" indent="-342900" algn="l" rtl="0" hangingPunct="1">
                <a:lnSpc>
                  <a:spcPct val="98000"/>
                </a:lnSpc>
                <a:spcBef>
                  <a:spcPct val="20000"/>
                </a:spcBef>
                <a:buClr>
                  <a:srgbClr val="808080"/>
                </a:buClr>
                <a:buSzPct val="70000"/>
                <a:buFont typeface="Wingdings" pitchFamily="2" charset="2"/>
                <a:buChar char="l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altLang="zh-CN" sz="2400" dirty="0">
                <a:solidFill>
                  <a:srgbClr val="025F97"/>
                </a:solidFill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5853390" y="1313831"/>
            <a:ext cx="3183106" cy="2016224"/>
            <a:chOff x="680079" y="96838"/>
            <a:chExt cx="7496176" cy="5846762"/>
          </a:xfrm>
        </p:grpSpPr>
        <p:sp>
          <p:nvSpPr>
            <p:cNvPr id="24" name="Text Box 1"/>
            <p:cNvSpPr txBox="1">
              <a:spLocks noChangeArrowheads="1"/>
            </p:cNvSpPr>
            <p:nvPr/>
          </p:nvSpPr>
          <p:spPr bwMode="auto">
            <a:xfrm>
              <a:off x="680079" y="96838"/>
              <a:ext cx="7496176" cy="971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7240" rIns="90000" bIns="45000" anchor="ctr"/>
            <a:lstStyle/>
            <a:p>
              <a:pPr algn="l" rtl="0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400" b="1" dirty="0">
                  <a:solidFill>
                    <a:srgbClr val="CC0000"/>
                  </a:solidFill>
                  <a:latin typeface="Arial Bold" pitchFamily="34" charset="0"/>
                </a:rPr>
                <a:t>Routing guide for dummy metal</a:t>
              </a: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9963" y="1162050"/>
              <a:ext cx="6573837" cy="47815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6" name="Group 32"/>
          <p:cNvGrpSpPr/>
          <p:nvPr/>
        </p:nvGrpSpPr>
        <p:grpSpPr>
          <a:xfrm>
            <a:off x="62880" y="3958655"/>
            <a:ext cx="2780928" cy="1747664"/>
            <a:chOff x="504825" y="-174062"/>
            <a:chExt cx="7496175" cy="6574862"/>
          </a:xfrm>
        </p:grpSpPr>
        <p:sp>
          <p:nvSpPr>
            <p:cNvPr id="27" name="Text Box 1"/>
            <p:cNvSpPr txBox="1">
              <a:spLocks noChangeArrowheads="1"/>
            </p:cNvSpPr>
            <p:nvPr/>
          </p:nvSpPr>
          <p:spPr bwMode="auto">
            <a:xfrm>
              <a:off x="504825" y="-174062"/>
              <a:ext cx="7496175" cy="9715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7240" rIns="90000" bIns="45000" anchor="ctr"/>
            <a:lstStyle/>
            <a:p>
              <a:pPr algn="l" rtl="0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400" b="1" dirty="0">
                  <a:solidFill>
                    <a:srgbClr val="CC0000"/>
                  </a:solidFill>
                  <a:latin typeface="Arial Bold" pitchFamily="34" charset="0"/>
                </a:rPr>
                <a:t>DFM VIA insertion</a:t>
              </a: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0713" y="947738"/>
              <a:ext cx="6923087" cy="54530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7" name="Group 36"/>
          <p:cNvGrpSpPr/>
          <p:nvPr/>
        </p:nvGrpSpPr>
        <p:grpSpPr>
          <a:xfrm>
            <a:off x="2915816" y="3795582"/>
            <a:ext cx="2664296" cy="1982745"/>
            <a:chOff x="71438" y="318546"/>
            <a:chExt cx="7929562" cy="5898861"/>
          </a:xfrm>
        </p:grpSpPr>
        <p:pic>
          <p:nvPicPr>
            <p:cNvPr id="34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438" y="1161218"/>
              <a:ext cx="5943600" cy="505618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504825" y="318546"/>
              <a:ext cx="7496175" cy="9715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7240" rIns="90000" bIns="45000" anchor="ctr"/>
            <a:lstStyle/>
            <a:p>
              <a:pPr algn="l" rtl="0">
                <a:lnSpc>
                  <a:spcPct val="98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400" b="1" dirty="0">
                  <a:solidFill>
                    <a:srgbClr val="CC0000"/>
                  </a:solidFill>
                  <a:latin typeface="Arial Bold" pitchFamily="34" charset="0"/>
                </a:rPr>
                <a:t>GDCAP CELL</a:t>
              </a:r>
            </a:p>
          </p:txBody>
        </p:sp>
      </p:grpSp>
      <p:grpSp>
        <p:nvGrpSpPr>
          <p:cNvPr id="8" name="Group 45"/>
          <p:cNvGrpSpPr/>
          <p:nvPr/>
        </p:nvGrpSpPr>
        <p:grpSpPr>
          <a:xfrm>
            <a:off x="4860032" y="3762103"/>
            <a:ext cx="4536504" cy="2090388"/>
            <a:chOff x="-394750" y="798514"/>
            <a:chExt cx="10065371" cy="5130799"/>
          </a:xfrm>
        </p:grpSpPr>
        <p:sp>
          <p:nvSpPr>
            <p:cNvPr id="38" name="标题 3"/>
            <p:cNvSpPr txBox="1">
              <a:spLocks/>
            </p:cNvSpPr>
            <p:nvPr/>
          </p:nvSpPr>
          <p:spPr>
            <a:xfrm>
              <a:off x="-394750" y="798514"/>
              <a:ext cx="10065371" cy="974725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b="1" dirty="0" smtClean="0">
                  <a:solidFill>
                    <a:srgbClr val="CC0000"/>
                  </a:solidFill>
                  <a:latin typeface="Arial Bold" pitchFamily="34" charset="0"/>
                </a:rPr>
                <a:t>Route guide at boundary to avoid signal routing </a:t>
              </a:r>
              <a:endParaRPr lang="zh-CN" altLang="en-US" sz="1400" b="1" dirty="0" smtClean="0">
                <a:solidFill>
                  <a:srgbClr val="CC0000"/>
                </a:solidFill>
                <a:latin typeface="Arial Bold" pitchFamily="34" charset="0"/>
              </a:endParaRPr>
            </a:p>
          </p:txBody>
        </p:sp>
        <p:grpSp>
          <p:nvGrpSpPr>
            <p:cNvPr id="9" name="组合 9"/>
            <p:cNvGrpSpPr>
              <a:grpSpLocks/>
            </p:cNvGrpSpPr>
            <p:nvPr/>
          </p:nvGrpSpPr>
          <p:grpSpPr bwMode="auto">
            <a:xfrm>
              <a:off x="357188" y="1428750"/>
              <a:ext cx="4845050" cy="4500563"/>
              <a:chOff x="928662" y="1428736"/>
              <a:chExt cx="4844987" cy="4500594"/>
            </a:xfrm>
          </p:grpSpPr>
          <p:pic>
            <p:nvPicPr>
              <p:cNvPr id="40" name="Picture 2" descr="C:\Users\cliff\Desktop\117.bmp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928662" y="1428736"/>
                <a:ext cx="4844987" cy="4500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" name="组合 4"/>
              <p:cNvGrpSpPr>
                <a:grpSpLocks/>
              </p:cNvGrpSpPr>
              <p:nvPr/>
            </p:nvGrpSpPr>
            <p:grpSpPr bwMode="auto">
              <a:xfrm rot="5400000">
                <a:off x="2428860" y="2714620"/>
                <a:ext cx="285752" cy="2000264"/>
                <a:chOff x="2928926" y="-24"/>
                <a:chExt cx="285752" cy="2000264"/>
              </a:xfrm>
            </p:grpSpPr>
            <p:sp>
              <p:nvSpPr>
                <p:cNvPr id="43" name="右箭头 5"/>
                <p:cNvSpPr/>
                <p:nvPr/>
              </p:nvSpPr>
              <p:spPr>
                <a:xfrm rot="5400000">
                  <a:off x="2857492" y="71463"/>
                  <a:ext cx="428619" cy="285752"/>
                </a:xfrm>
                <a:prstGeom prst="right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0"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右箭头 6"/>
                <p:cNvSpPr/>
                <p:nvPr/>
              </p:nvSpPr>
              <p:spPr>
                <a:xfrm rot="16200000">
                  <a:off x="2857492" y="1643067"/>
                  <a:ext cx="428619" cy="285752"/>
                </a:xfrm>
                <a:prstGeom prst="rightArrow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0"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2" name="TextBox 7"/>
              <p:cNvSpPr txBox="1">
                <a:spLocks noChangeArrowheads="1"/>
              </p:cNvSpPr>
              <p:nvPr/>
            </p:nvSpPr>
            <p:spPr bwMode="auto">
              <a:xfrm>
                <a:off x="2143109" y="3857629"/>
                <a:ext cx="1071571" cy="1133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altLang="zh-CN" sz="1200" dirty="0">
                    <a:solidFill>
                      <a:srgbClr val="FF0000"/>
                    </a:solidFill>
                  </a:rPr>
                  <a:t>5um</a:t>
                </a:r>
                <a:endParaRPr lang="zh-CN" altLang="en-US" sz="12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5" name="TextBox 8"/>
            <p:cNvSpPr txBox="1">
              <a:spLocks noChangeArrowheads="1"/>
            </p:cNvSpPr>
            <p:nvPr/>
          </p:nvSpPr>
          <p:spPr bwMode="auto">
            <a:xfrm>
              <a:off x="5357812" y="1785938"/>
              <a:ext cx="3786187" cy="1133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altLang="zh-CN" sz="800" dirty="0"/>
                <a:t>5 um route guide for signal routing  is preserved  at the boundary of block. </a:t>
              </a:r>
              <a:endParaRPr lang="zh-CN" alt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44016" y="44624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rtl="0"/>
            <a:r>
              <a:rPr lang="en-US" sz="4000" i="1" dirty="0" smtClean="0">
                <a:solidFill>
                  <a:srgbClr val="0000FF"/>
                </a:solidFill>
                <a:latin typeface="Impact" pitchFamily="34" charset="0"/>
              </a:rPr>
              <a:t>TAT  Technical Aspects (cont.)</a:t>
            </a:r>
            <a:endParaRPr lang="en-US" sz="4000" i="1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512" y="764704"/>
            <a:ext cx="8150225" cy="36676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Special care to EM &amp; IR Drop &amp; Bump Current</a:t>
            </a:r>
            <a:endParaRPr lang="en-US" sz="1800" b="1" dirty="0"/>
          </a:p>
        </p:txBody>
      </p:sp>
      <p:sp>
        <p:nvSpPr>
          <p:cNvPr id="3078" name="AutoShape 6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432495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0" name="AutoShape 8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432495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2" name="AutoShape 10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432495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" y="1464493"/>
            <a:ext cx="424497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423" y="2996952"/>
            <a:ext cx="375602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50" y="119783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rtl="0"/>
            <a:r>
              <a:rPr lang="en-US" sz="4000" i="1" dirty="0" smtClean="0">
                <a:solidFill>
                  <a:srgbClr val="0000FF"/>
                </a:solidFill>
                <a:latin typeface="Impact" pitchFamily="34" charset="0"/>
              </a:rPr>
              <a:t>Summary</a:t>
            </a:r>
            <a:endParaRPr lang="en-US" sz="4000" i="1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512" y="2249936"/>
            <a:ext cx="8150225" cy="14747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ASIC prototype worked first time and Bitcoin Mining Systems were ready 2 </a:t>
            </a:r>
            <a:br>
              <a:rPr lang="en-US" sz="1800" b="1" dirty="0" smtClean="0"/>
            </a:br>
            <a:r>
              <a:rPr lang="en-US" sz="1800" b="1" dirty="0" smtClean="0"/>
              <a:t>    days after for shipment to customers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With “out of the box” thinking our customer supplied the first working 28nm </a:t>
            </a:r>
            <a:br>
              <a:rPr lang="en-US" sz="1800" b="1" dirty="0" smtClean="0"/>
            </a:br>
            <a:r>
              <a:rPr lang="en-US" sz="1800" b="1" dirty="0" smtClean="0"/>
              <a:t>    Bitcoin system in the market by far from all other Bitcoin mining companies</a:t>
            </a:r>
          </a:p>
        </p:txBody>
      </p:sp>
      <p:sp>
        <p:nvSpPr>
          <p:cNvPr id="3078" name="AutoShape 6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60344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0" name="AutoShape 8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60344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2" name="AutoShape 10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60344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pic>
        <p:nvPicPr>
          <p:cNvPr id="11" name="Picture 8" descr="https://encrypted-tbn3.gstatic.com/images?q=tbn:ANd9GcQHEBk_N12VtJbAkPKzBPeo7Kad4XfPvvxsjkx3XDr88DZdLdWr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194151"/>
            <a:ext cx="2857500" cy="1600200"/>
          </a:xfrm>
          <a:prstGeom prst="rect">
            <a:avLst/>
          </a:prstGeom>
          <a:noFill/>
        </p:spPr>
      </p:pic>
      <p:pic>
        <p:nvPicPr>
          <p:cNvPr id="12" name="Picture 6" descr="https://www.kncminer.com/pictures/category/5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5719"/>
            <a:ext cx="2533650" cy="1905000"/>
          </a:xfrm>
          <a:prstGeom prst="rect">
            <a:avLst/>
          </a:prstGeom>
          <a:noFill/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79512" y="4122143"/>
            <a:ext cx="5760640" cy="14747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Recently we taped out a 20nm Bitcoin ASIC using the same techniques and  managed even to improve! 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The ASIC market is definitely influenced by the new </a:t>
            </a:r>
            <a:br>
              <a:rPr lang="en-US" sz="1800" b="1" dirty="0" smtClean="0"/>
            </a:br>
            <a:r>
              <a:rPr lang="en-US" sz="1800" b="1" dirty="0" smtClean="0"/>
              <a:t>    Virtual Currency trend 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2852936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rtl="0"/>
            <a:r>
              <a:rPr lang="en-US" sz="4000" i="1" dirty="0" smtClean="0">
                <a:solidFill>
                  <a:srgbClr val="0000FF"/>
                </a:solidFill>
                <a:latin typeface="Impact" pitchFamily="34" charset="0"/>
              </a:rPr>
              <a:t>Thank you!</a:t>
            </a:r>
          </a:p>
          <a:p>
            <a:pPr algn="ctr" rtl="0"/>
            <a:endParaRPr lang="en-US" sz="4000" i="1" dirty="0" smtClean="0">
              <a:solidFill>
                <a:srgbClr val="0000FF"/>
              </a:solidFill>
              <a:latin typeface="Impact" pitchFamily="34" charset="0"/>
            </a:endParaRPr>
          </a:p>
          <a:p>
            <a:pPr algn="ctr" rtl="0"/>
            <a:endParaRPr lang="en-US" sz="4000" i="1" dirty="0" smtClean="0">
              <a:solidFill>
                <a:srgbClr val="0000FF"/>
              </a:solidFill>
              <a:latin typeface="Impact" pitchFamily="34" charset="0"/>
            </a:endParaRPr>
          </a:p>
          <a:p>
            <a:pPr algn="ctr" rtl="0"/>
            <a:r>
              <a:rPr lang="en-US" sz="4000" i="1" dirty="0" smtClean="0">
                <a:solidFill>
                  <a:srgbClr val="0000FF"/>
                </a:solidFill>
                <a:latin typeface="Impact" pitchFamily="34" charset="0"/>
              </a:rPr>
              <a:t>Questions?</a:t>
            </a:r>
            <a:endParaRPr lang="en-US" sz="4000" i="1" dirty="0">
              <a:solidFill>
                <a:srgbClr val="0000FF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50" y="184523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rtl="1"/>
            <a:r>
              <a:rPr lang="en-US" sz="4000" i="1" dirty="0" smtClean="0">
                <a:solidFill>
                  <a:srgbClr val="0000FF"/>
                </a:solidFill>
                <a:latin typeface="Impact" pitchFamily="34" charset="0"/>
              </a:rPr>
              <a:t>Virtual Currency Background</a:t>
            </a:r>
            <a:endParaRPr lang="en-US" sz="4000" i="1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3078" name="AutoShape 6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1619672" y="953791"/>
            <a:ext cx="5615114" cy="1080120"/>
            <a:chOff x="827584" y="1484784"/>
            <a:chExt cx="7271298" cy="1512008"/>
          </a:xfrm>
        </p:grpSpPr>
        <p:pic>
          <p:nvPicPr>
            <p:cNvPr id="3074" name="Picture 2" descr="https://encrypted-tbn2.gstatic.com/images?q=tbn:ANd9GcRXdHIbRjucWNMCluW9xYDaqzZrGTAgyqh8a2daR1nN0rQ7XXQ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0272" y="1484784"/>
              <a:ext cx="1078610" cy="1440000"/>
            </a:xfrm>
            <a:prstGeom prst="rect">
              <a:avLst/>
            </a:prstGeom>
            <a:noFill/>
          </p:spPr>
        </p:pic>
        <p:pic>
          <p:nvPicPr>
            <p:cNvPr id="3076" name="Picture 4" descr="https://encrypted-tbn2.gstatic.com/images?q=tbn:ANd9GcQWa5pVLta7UG_f_GLz9fjWfJ2BlPPLMdmFm9G0WJ3u1khMjyE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1840" y="1556792"/>
              <a:ext cx="1440000" cy="1440000"/>
            </a:xfrm>
            <a:prstGeom prst="rect">
              <a:avLst/>
            </a:prstGeom>
            <a:noFill/>
          </p:spPr>
        </p:pic>
        <p:pic>
          <p:nvPicPr>
            <p:cNvPr id="3090" name="Picture 18" descr="https://encrypted-tbn0.gstatic.com/images?q=tbn:ANd9GcS5cYet2zNbH06Gh4N41lzssbsX_rmOF43U0MIIKy2sRiQXMKw-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1556792"/>
              <a:ext cx="1440000" cy="1440000"/>
            </a:xfrm>
            <a:prstGeom prst="rect">
              <a:avLst/>
            </a:prstGeom>
            <a:noFill/>
          </p:spPr>
        </p:pic>
        <p:pic>
          <p:nvPicPr>
            <p:cNvPr id="3096" name="Picture 24" descr="http://ecoiner.org/images/pictures/2014/03/isracoin2_zps11171eb0-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48064" y="1556792"/>
              <a:ext cx="1440000" cy="1440000"/>
            </a:xfrm>
            <a:prstGeom prst="rect">
              <a:avLst/>
            </a:prstGeom>
            <a:noFill/>
          </p:spPr>
        </p:pic>
      </p:grpSp>
      <p:pic>
        <p:nvPicPr>
          <p:cNvPr id="29700" name="Picture 4" descr="http://bitcoincharts.com/charts/chart.png?width=940&amp;m=bitstampUSD&amp;SubmitButton=Draw&amp;r=60&amp;i=&amp;c=1&amp;s=2013-01-01&amp;e=2013-12-31&amp;Prev=&amp;Next=&amp;t=S&amp;b=&amp;a1=&amp;m1=10&amp;a2=&amp;m2=25&amp;x=0&amp;i1=&amp;i2=&amp;i3=&amp;i4=&amp;v=0&amp;cv=0&amp;ps=0&amp;l=0&amp;p=1&amp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2393951"/>
            <a:ext cx="8953500" cy="33147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907704" y="3186039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Bitcoin Price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56X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in 2013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2" descr="https://encrypted-tbn2.gstatic.com/images?q=tbn:ANd9GcRXdHIbRjucWNMCluW9xYDaqzZrGTAgyqh8a2daR1nN0rQ7XXQ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09487"/>
            <a:ext cx="832935" cy="1028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1.gstatic.com/images?q=tbn:ANd9GcQUSOsFk9C4Bf5lCWfvQ7360OCU9nVU48Y-KafAt5V6tRYFlv9V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105919"/>
            <a:ext cx="1701641" cy="108012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50" y="40507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rtl="0"/>
            <a:r>
              <a:rPr lang="en-US" sz="4000" i="1" dirty="0" smtClean="0">
                <a:solidFill>
                  <a:srgbClr val="0000FF"/>
                </a:solidFill>
                <a:latin typeface="Impact" pitchFamily="34" charset="0"/>
              </a:rPr>
              <a:t>Virtual Currency Background</a:t>
            </a:r>
            <a:endParaRPr lang="en-US" sz="4000" i="1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1520" y="2681983"/>
            <a:ext cx="8150225" cy="285975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Phenomenon that was related to computer hackers only </a:t>
            </a:r>
          </a:p>
          <a:p>
            <a:pPr algn="l" rtl="0">
              <a:defRPr/>
            </a:pPr>
            <a:endParaRPr lang="en-US" sz="1800" b="1" dirty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In the past Virtual Currency users were using PCs and Laptops parallel </a:t>
            </a:r>
            <a:br>
              <a:rPr lang="en-US" sz="1800" b="1" dirty="0" smtClean="0"/>
            </a:br>
            <a:r>
              <a:rPr lang="en-US" sz="1800" b="1" dirty="0" smtClean="0"/>
              <a:t>    computing pools for Virtual Currency mining</a:t>
            </a:r>
          </a:p>
          <a:p>
            <a:pPr algn="l" rtl="0"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Due to the increasing number of miners today, the Virtual Currency mining </a:t>
            </a:r>
            <a:br>
              <a:rPr lang="en-US" sz="1800" b="1" dirty="0" smtClean="0"/>
            </a:br>
            <a:r>
              <a:rPr lang="en-US" sz="1800" b="1" dirty="0" smtClean="0"/>
              <a:t>    has become very complex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When parallel computing didn’t yield a cost effective solution                            </a:t>
            </a:r>
            <a:br>
              <a:rPr lang="en-US" sz="1800" b="1" dirty="0" smtClean="0"/>
            </a:br>
            <a:r>
              <a:rPr lang="en-US" sz="1800" b="1" dirty="0" smtClean="0"/>
              <a:t>    HW solutions were started to be implemented such as GPUs &amp; FPGAs</a:t>
            </a:r>
            <a:endParaRPr lang="en-US" sz="1800" b="1" dirty="0"/>
          </a:p>
        </p:txBody>
      </p:sp>
      <p:sp>
        <p:nvSpPr>
          <p:cNvPr id="3078" name="AutoShape 6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675456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0" name="AutoShape 8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675456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2" name="AutoShape 10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675456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1619672" y="809775"/>
            <a:ext cx="5615114" cy="1080120"/>
            <a:chOff x="827584" y="1484784"/>
            <a:chExt cx="7271298" cy="1512008"/>
          </a:xfrm>
        </p:grpSpPr>
        <p:pic>
          <p:nvPicPr>
            <p:cNvPr id="3074" name="Picture 2" descr="https://encrypted-tbn2.gstatic.com/images?q=tbn:ANd9GcRXdHIbRjucWNMCluW9xYDaqzZrGTAgyqh8a2daR1nN0rQ7XXQ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0272" y="1484784"/>
              <a:ext cx="1078610" cy="1440000"/>
            </a:xfrm>
            <a:prstGeom prst="rect">
              <a:avLst/>
            </a:prstGeom>
            <a:noFill/>
          </p:spPr>
        </p:pic>
        <p:pic>
          <p:nvPicPr>
            <p:cNvPr id="3076" name="Picture 4" descr="https://encrypted-tbn2.gstatic.com/images?q=tbn:ANd9GcQWa5pVLta7UG_f_GLz9fjWfJ2BlPPLMdmFm9G0WJ3u1khMjyE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1840" y="1556792"/>
              <a:ext cx="1440000" cy="1440000"/>
            </a:xfrm>
            <a:prstGeom prst="rect">
              <a:avLst/>
            </a:prstGeom>
            <a:noFill/>
          </p:spPr>
        </p:pic>
        <p:pic>
          <p:nvPicPr>
            <p:cNvPr id="3090" name="Picture 18" descr="https://encrypted-tbn0.gstatic.com/images?q=tbn:ANd9GcS5cYet2zNbH06Gh4N41lzssbsX_rmOF43U0MIIKy2sRiQXMKw-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584" y="1556792"/>
              <a:ext cx="1440000" cy="1440000"/>
            </a:xfrm>
            <a:prstGeom prst="rect">
              <a:avLst/>
            </a:prstGeom>
            <a:noFill/>
          </p:spPr>
        </p:pic>
        <p:pic>
          <p:nvPicPr>
            <p:cNvPr id="3096" name="Picture 24" descr="http://ecoiner.org/images/pictures/2014/03/isracoin2_zps11171eb0-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48064" y="1556792"/>
              <a:ext cx="1440000" cy="1440000"/>
            </a:xfrm>
            <a:prstGeom prst="rect">
              <a:avLst/>
            </a:prstGeom>
            <a:noFill/>
          </p:spPr>
        </p:pic>
      </p:grpSp>
      <p:pic>
        <p:nvPicPr>
          <p:cNvPr id="5124" name="Picture 4" descr="https://encrypted-tbn0.gstatic.com/images?q=tbn:ANd9GcQOmPCbgQS7oQ34DvNX6i8G7NCV2ypCKG1bYxqvvbO6HHmgPm30I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410175"/>
            <a:ext cx="795970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50" y="184523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rtl="0"/>
            <a:r>
              <a:rPr lang="en-US" sz="4000" i="1" dirty="0" smtClean="0">
                <a:solidFill>
                  <a:srgbClr val="0000FF"/>
                </a:solidFill>
                <a:latin typeface="Impact" pitchFamily="34" charset="0"/>
              </a:rPr>
              <a:t>Virtual Currency Background   (cont.)</a:t>
            </a:r>
            <a:endParaRPr lang="en-US" sz="4000" i="1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483769" y="1097808"/>
            <a:ext cx="4752528" cy="9207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When a simple/standard HW was not efficient enough, Complex High-End ASIC designs were the next target solution  </a:t>
            </a:r>
          </a:p>
        </p:txBody>
      </p:sp>
      <p:sp>
        <p:nvSpPr>
          <p:cNvPr id="3078" name="AutoShape 6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0" name="AutoShape 8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2" name="AutoShape 10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pic>
        <p:nvPicPr>
          <p:cNvPr id="19" name="Picture 2" descr="https://encrypted-tbn1.gstatic.com/images?q=tbn:ANd9GcR-G56gqrS7esCiOwF2zX9agNEqNJiz8ETBs2uGh9gIXho0uUg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626199"/>
            <a:ext cx="1442015" cy="1080120"/>
          </a:xfrm>
          <a:prstGeom prst="rect">
            <a:avLst/>
          </a:prstGeom>
          <a:noFill/>
        </p:spPr>
      </p:pic>
      <p:sp>
        <p:nvSpPr>
          <p:cNvPr id="22532" name="AutoShape 4" descr="data:image/jpeg;base64,/9j/4AAQSkZJRgABAQAAAQABAAD/2wCEAAkGBxQSEhQUExQWFhUXFxUYGBcYGBccGBUYHBcXFxgcHRgdHCgiHBwlHxUdITEiJSkrLy4uGB8zODMsNygtLisBCgoKDg0OGxAQGywlHSQtLCw0LCwsLCwsLCwsLCwsLCwsLCwsLCwsLCwsLCwsLCwsLCwsLCwsLCwsLCwsLCwsLP/AABEIAKgBKwMBIgACEQEDEQH/xAAcAAABBQEBAQAAAAAAAAAAAAAGAgMEBQcAAQj/xABGEAACAQIDBgMEBwYEBgAHAAABAgMAEQQSIQUGEzFBUSJhcTKBkaEHFEJSscHwI2JygpLRFTND4SRTY6LS8QgWc4OjsrP/xAAZAQADAQEBAAAAAAAAAAAAAAAAAQIDBAX/xAAlEQACAgICAQQDAQEAAAAAAAAAAQIRAyESMUEEIlFxEzJhgaH/2gAMAwEAAhEDEQA/ANjFeiuFegVIhYFOKKbWnVoAUK9rq6mM9rq8Fe0AeV1dXUAeEUhhTlJIoEMmkNTrCm2oEINIalmkNQMbNNtTpptqBDL1BiYZm+HzNT3qswp8Tev5mpkBjH0qj/ipCT1C29Fjt/8AsfhQI40rSt9xnxLktYBn7Cxvbmed8tBGKx0kTWWS/wDSR+FaqivAS/Qxh74uV/uw2/qYf+Na89Z/9EeIeb6xI9tOGgsAPvMeQ860B6TJGHqPI1SHqNIut6QDElRpKkSUM7zbVIthoDeeTQW/01PNz205UDIuFP1nFvLzigvHH2Mh9th6cqt5KTs/ArBEsa8lFvU9T7zXSGkMjS1V7WkyIzdQD/tVrIbamhTenGaBOpNz7uQqZOkUlboGwK41xryuc6jykk16abamJiWNIr0mk1aIPsdKWRXkFPSCtTmG1p1abFOCgBVdXV1MZ1e15XtAHldXV1AHV1MY6cojMOY/vahufaUrfbI9NKmUkhBO9Mmg6Xa7LzlIP8X5V4m9pXn4x6W+dClYUF5pDUEY/fiQHwRqB3JJNUmM3saXR5HXyRrD4DWqA0jE4uOP23VfUgVXPt+H7LZ/4eXxNZbicdDro7nuTb/equSd8pYKQoNiwBsD5tyFOmBrk23B5KPM/wDqhTaG2TGWIxCuPuDwsPK63B99qz7GbQAAMjNluBc3Nr9bV7jImEZlhKzxrYkx3Nh++mjpp3A9aOPyA5tzGmR3iaxVk4i3tdRmYqQR1u5535+lDGJwWVsraMCbg86utobQwWJ8SmbDuYljOYCSIWIOmXxgac/Fz5Ux9VxqpdcuLhH2ktOoHO1vbj9CFoaLtVs0n6MNlGDDPfLd3DeF1fTIoFypNjz0NFrCsU3Zw/GdGR2w5YSnNFJy4a5iWQ6hT01oi3U30nZo4pXWUvNFELqQ2V2Cl8400vyIpX8lfi5bizRHFRJKotub8YeC1g7FhdbgjMPI9fdQbtD6QpWvkUIPnTMqC7enbH1dAqWM0hyxqeQ7sf3Vv+AqiwOLwuCUs8nFnfWR+pPUA9vSgPEbRllcyO7FiLczoO1R6VjSDjFb5mQ5Yly3IF+upt1/tRHrbXnWa7EizTRju6fjf8q0eeSkBExk3+3rQJteTNM/lYfK5+ZowxEmhY+7+9A2Iku7nuxqJ9GmP9hFeE15Xl6xOg8Y02aUTSDVIliTXlemk1RJ9kQGpRFQYjU5TWxzDdLWkEV48oUXYgDuSBSEPV1UuL3owsfOUMey3b8NKp8Xv6v+nET5sQPkL0xhlXMbc6zXFb4Yl+RVB+6uvxN6pMXtF5D+0kZvViflQM1PF7fw8ftSrfsDmPwW9U2L35iH+XG7+tlH5n5VnRxA6A/hTb4lulhRTEFW0t7p5RYBUXsNT8TVJLtdho7Zr9Dr8hVS7k8yTTOyMRDiFsJRHNc2SSwR+wEl7BvJrDzopeRpN9Fh/iCD7DE97gCoGJ2gx8h2GtVO9EkmGIBJjlVgcpNmtrr6X615hN6Ul0xMfi/50QCv6smiv/2nzNVSKUJNWibhn47MiyIXU24bPlY/wg2B9L37A1E2tM8CMSuVlt4WFjzHQ69arcdutiJWknw2WeMeImInOot9qM+JToe47E01sfa0kymGUxTRKjMFn6ADURuPEjWvbKRenZFUTsLtvDYjR82Hk7+J4ifPm6eozego33fMkcK5SGU3F0IdG1PUXHuOuuoFA+/G7+Fw0eDfDlleZM7xM2bKpAysCdRqGHnp2NT/AKO8UPrMKomVuFieIc5tNaJilxyAB+HOmhNBHtXdLD44ZbNDIeRhFwTrziOh5/ZKmgPePc/F7J4eIEoyl8qyRllYGxYXUjS4U9xpWnRzsrhh4WzX00sfKgHfDeKPaTCGVzh2geRF+1G5vlzPyIbTmL8zpTkkugTO2e2Gx4lfFLACmGMrzRLJG0b5glnUG0huw6G5POq/cfGlBLKEQNhsNiDmI9syKwUP94AmwHnUvYmxZYMJjw+W0kaIsiMrK12udeg8GoIB16VUbD8Oz9oP95IU+M0V/kTUDLTcrZ9nldHikLQSqgvZi7Lly5Db732bgdxUfc2P/iou6lye4KxSML9jdRQ7sjZk0xPAK5xayl1Vn15KCRmPl8L0TbA2xOhnbEGMSQJqk6lZ2B0ZVNs1wutjcAdKTVmsMnFNfJobMHXK4V1P2HAZTfpY+tUuO3Cw2Ia0YeCTXRfFHfzRjcegYVWfShiFWCNY3FzIA6g6qyKQ6362YjXvp0oZ2LvzisPZS3FQfZfWw8jzHoCKvkmYU0SN7d2WwDxq0qS8RWYFQRbKQDcG/cEEHvVEKKNozRbTczLIYZAqKySKzRKAAq2kUXS/Yg6k61XY7Za4aZYJ0Z2fhnPFIuULIBkKeE5jrqGty99Q0XYvYJRZI3dgtiTckAcmq72hvLhxpxL98oJ08j8vfQrFPhULwzxM2V2XjxuQ+hy3ym620vbL1505/wDLKy64PERzf9N7RSjysxyt7mv5UcAssMTvLE+YAMLL4bjmenpQ+hqRPsNo/DIjrJ91rqbX10I15aEU3PhVRA4b3X8qylT0aQ1sReuNJ4MgtdSQR0Go91cazao2TTPDSGpdJNCBiDSaU1eZTVIhn1NiN78JH/q5z2QFvny+dVuI+kYWtFCT5u1vkP71mEEhPsgn8KlLm6lV+ZrajnCvGb44qT7YQdkFvmbmqXEY1mN5JCx/eJJqvLL1Jb5ClLLbkAKdATFmHQH8K4ynyHzqJxCajz4+NDZnUHte7H3DWigLEt3JNJL1Wf4izf5cTH95/AvwPi+Vdwpm9qUIO0ai/wDU1/wFMCwklAFyQB3JqEdpIfYzSfwC4/q5D40ldmx3uwznu5LEel9B7qkMapIVkV55m9lEjHdjmb+ldPnQa9w7XOoJ/E0bs9DUWy3nnlVCgyksS7ZRq1lF+5J/HlaomjbC9sJd2p2xECJiRHPhuKsWR2PFiJGbNG4syC1+ttOVVn0h7AhwOLEUDkrkDMpNyjZ3WxPYhQ1j3PlVTsDMmMVWGVlLgg8wQrEg/Cjz6RcBxcVi1sBYRulmIu5Eai45EsXC9LBr9KWPujedRprzY/uXt15Vxs9o434ANlU5QUyC4XXU/iayzE4IxTZCOTDKbg3XNobgWPwGvQHSjj6O5CYMYAMxOGmIH3rZDVLvWymSJhe5J5ggkDJrr0vex75vOrj0zHP+3+IXtDb0M7iDFxWEQ4aSRtlkQL18RyPf7rAeTCrnc3ZAjnMySrNh1hxGeRdGjBiYDiRHxITrbmp6Mazza3+dL/E3409u7O64iLJNwfEBxLkcMEi5uCCB3F7HrS7VGRs88odo2UggkWI5EWU/iTWNwbHfFzT5JIlOaRlEj5eIS50DEZVP8ZUeda1u/tITLNx2iZ4Z44I5kAAnJRnFlHhJ/Z81AFiTa4vWGIxuDex53+NKEeMFH4Bu5Nl5s/j4PErFO8mF1s2YNoutiB9pTbmND5ir/eDFxjZQAEYebEsA0cYTjJHHE2ZlAAHikbtyXTmapNmb0OE4M4WeD/lyLmVb6ErqGjax9qNlPrRU2z4Npw4TDQyNhcrSlElUukrSED9nKAt7FcoDgcuZIqhABtTCHDzcPNdlWMkjTVo1cjzALW87VbYPeokCPFxriIwCBnvnQHQhHBDKPIG37pqDPseczzxt4mgDGV8wsESy5gxtcEWCjmbgVa4PZeBxCKgkkw04Fiz/ALSGQjqwADxkk9M4FulCvwARbwbPG2HhfDSRxs2c5JsyhiSLlGCWYXQ8wpuDoaDZdkyYJw+IjiezAGPjQuQ3MB0R2K6A+0AKN9lxYvDKr4x/+HwkE5w80QjkQZ1EXhkAsWzSKQr6+HlVJv8AssWHwOHjkMihZpmckniPI/thsoBUgaWOlzfW91SWkMawOOwciuiPJguLlEir44XAJI8LHMvPo5/hqdtjZuIabEYsZZIxxHR42D5U1yArbMmVbDxAa9az81ZbD2k8MsVpmiXOuZhfwKSMxA8hrpQ6YIrb16rEG4Nj3HOtr2TiYsa80QjjxMQdRHiJIRoSrtJLIPDcIqWJJ8WZbEXtQV9I+7MWGbiQKUXMivGQwA4kfFidVclkDAOpRjdWiPQgAYE3czeAmOKMzO8vF8SSIjRJCObC49oc+fQ0M7xOvGd0AEbvIyqOQUkkWHTQ8hpXm74yRYmbqIxGp7NKeHcfyGQ+6mcRAvCLBvLl26UnbBaLrZYieNpJZhGqZRrqTfoFBueXSuxGJ2cf9SYnsIv7sD86rLYSQKELYdwDfOTLG56EsLFPcpqdgtgXBLIHUa54nDKfeNVP8QFRwSV0WpNkKQYQ3yzSj1hBt/8Alq/3awsD3uiSwoPG5UCS50GhPc6C/bnUA7ERjZBbten/APB3hSTwlWuE15i+pI+H4Uk4rwUuXyIl2JFLMIs64dyxGdiOCw72vdfjbyqBPs8IxUSRuFJGZWOVrdRcA2q5w+EORVkQkjkDdc69CG6HWpOG2Th8o4iOra3GrW1NvEBY6WrSXsXJRb+kEY83Tkl9ihiWPMmlcS2pNh51VRxTNzdUHZBc/wBTafKpEWzI+bAue7kt8joPcKZiP/4rHyS8h7ICw/q5D40tZZ35IsY7uczf0rp86dSw0GlPKaAI/wBQLf5kjv5A5V+C2+ZNScPhkT2EVfQClCvb0ALvXuamWavM9Ah5npp3pkvaks9UmAqR6ibv4pY8eA5sGZCDy8akMvx1HncDrTjNVRt3AHIJrqVL8PLfxghc1yv3SL69wamTNMXdFnvDGq7SRlFg4J1DA2vLGpswBF1VeYFEv0h7ROHxEri7cZMOxXNZcwjXIxFrtYpfLcXrM8JMWmQsxYllF2JJ7czryoz+lKKRpIJdTEcLhr66KxVuY87c/KjG/cdE17YivoxcKMTpe2GxHqbIGt/20BNiM8pe1sxvbtR39ExvO69THMttOsTd9OlCeN2DIrEqll8TZcw8AALFb6XIA9TbS9VCLd0Y537l9EjZmDikxGIacM0ceuRWyl2eVIlGYAkKDJmNgT4dOdOb67r/AFGbKpJja4GubIwtmTOAAw8QIawuDYgEGvNj7R+q40yMLqHIYWBNs4cEA6EqyKwB55bdaIt+trR4tUKurEspARpXCoqyAZmkRSHYy6rrbILnWlxaMh3diPhYWMHLZsVCxvbS2zeKLX5G7gaVmmEwpkKqvOwzE3sova5sCbC9zYGtW2WrPgyApIOJlXTumEwsafg39NZxioBHiZVRSgRrBS1ytrfaFXS4gSts7o4jCoJWCS4dvZxEDcSE+RYC6npZgKINxtrSvNhEka8WEMzp4RdF4E8jcvaF4lIB7VWbH3knwzFo3Ks3tEWs/cSRnwSg/vC/ZhRPsrE4KZZWyJhJZIZo+JFmOEDSRNFmePV8NYOeQMfM3qAADBbULJixKxLzqjZtTmdJVextyBF/IECoi1c47cbHQMb4d5EC5hLF+0idfvK66EW17jqKe2Huu+IjWTixRh2ZYg/ELTFQM5VY0c5FvYuQAKSAY2RvHiMKSY38J9pTqGHZgbhh/EDRpBuzhcVJhlxOFfCyYgXiMDARyaFiTHqEsBc5SLX9ms+2vs+TDyGKVbMLEWIKsp1VlYaMpHIj+9X+6W0HJkllkkcYbCYpowXJyXjEKBb+zriB0/Crb0BeRbnYGWLEhAVTDySQ/WeMzSzPHHxGZIQuR1ChmKLZgF563GbbWwD4eaSKS2dGKm2qnsVPVSLEHsRWk7I35g+pjDiRcN+ymiOb62WiEoXMYRHmWQAglRIUK6KDYFmCNo4pcZjcyDhxlo1XiEDLHGiRrmI+0VQXtfU6XqBhBsbeL/DYokKseKszuVy5lueApCupRhaFvCw1zcx1i72bWlxsTSxYebgGXPLOyC0kqxiNLmNQkaomiqPvMSSeUzebcrFyI+Jj4csMKRR+CRSxVY1zPl7Fy2hs3PSo+y9rT4XJwZWXKALA6HTW47UpPj2b4MDy3TIRxzYPD4YJlzuzzHMAfCP2SaHz4vxrv8Rwc4tNCYGP24NF98divwA9avMXtPCY231yApIBlE2HIVgASdY7FGFyfsg6+1VXi9xpGGfByx4tPur4Jh/9pj4j/AzU1L4Jyennj/ZEHEbrORmw8keIX90hX/oJsT5KzHXlVKryQP8AbikXmPEjL6jQin2WWE3IkjYHLqGUg9R018qOdjbwhYYD9Y4sxLcaN0XLFEASenYage1c609GJF2HtSV8O80wimVZFQoSVmckqNCts3tD2ux7UVnGytNIqrxIosvhW5YWAv8AxWe4GlzYGs12CVOJkmjSyRZ5URtbG9oVP8zL7gat5Y5AlpJGJYLexGoAAAsPT5VPJp2uyqtBhiZY8SBHZo5GDFUZSpWw5ajS4/KnImSwzA3Ghte1xpVLuuscDNM8zKE0tdQJA6mygcybWJ9KlYzaQLsUkVlubFkFz3v4ddetc0/Vyz5XBtqvKvvytL6YoY0ogvHjyPaQilzbQzCyXHc9hVLDtm/OxqbHiVc2A6V0iHknt3ufXQc9f1rUlsYy8qiKtWGJ2RNGiO0TZJFVlcKxUgi4Ga1r26UwH4MXJlDsjcMtkz2OXNa+XNyvbW1Tc1D/ABGC5cxy3DZbm2Ydbd/OriJ9B8PhpTlXgB5mpBakM1IzVIhbNSS1MYjFBBrqToAOZJ5U0mw8Vigtl4KXOYykKttLWHtMfK1MYltooGyXsfMaVW45hM4ESO8gsPAOa31HL59KKtnbsYVHtJK2IkGhGqroLWA9ogcudXuzsYq+FEEYBIygAe/SgOjOMTsiSGVbqyrmDLmtfLe4zW0v3rS9u7Ljnw2DkYMzjBwrYC9hc3a3U6efs6W1v2Kw+Z1uC6FgHUA5gpNmtbUixPLWrrGZmCxxR5VWwVbeIWHl06W8q19Oo896LnkcopModyNgiFjiFYBFDhjqzMSDYhdLWV++tq9mdVfOgDBSXKvqGtrz6XtRNhNi8JSZGWMsbm3tH+UdfPSq7aIRY5OGl/A/ibn7J5Ct/wAlJ0jNysz/AGPt7B4gMuNgHjZpPrUC2niZjc5014kYv05DpfWpO2N1ngQTRss+Gb2J4tUP8X3D5H41nWHcrYgkEWsRzFFu629smGdisgiLA5wVzYec25TQjlflnTXXkda5LKCbDY8RYSNy2QtNjtb204kS28z+zHwoCxuHkErSOpCzXljJ+3GztlYfCtVwGG2btZFgKtg8SolaKIMCjvIwkdomJtIpI9i4I7WANA29+60+z5FjmfOpW8ZuSMtzcAH2bE6jz86rkuNCoHXpeBlCSISzKMwzFD4gtxmt7r6Vo+6ey4ZimHOHg4f1NMRLPJEWZnci68YMGiAz5Rk5ZGJB1oE3q2T9WnKrmMbXZM3tAB2jdH6Z0dHQ255b6AioGaPu9tyPDTYiTCvIcIuGxM5S3hLLwQpCHQEO76gC453teqv6PsXC5XEMQkmEjxWXM+VIzIzyI7WRjl/bSLmt4Si6HMoql2MXXZ2OZSb/AFaCPTtNi3z/APZH8KFMFi5IWWSJ2jdeTISrD3iqiuTANfpQeOT9rGwZPrUywuCCJY+FA8rKwABUTlzpoDI4FUWFXhbMxbnTifVolPfNLJKw/pgX41UbV2tNiGz4iV5WAsGckkAa2HYeQo92jhZIsGkCEWkfK6kC7LHh8PGRr/1BI1+96H8CMxxGFeMgSIyEqGAZSpZTqrC41B6GlYcc6PpY52WKGe0sKG4SUkJElszIsoBeMEKF6gX0tag0Yci9xbU6duwqZKhpWT9j7fxGGN4pCB2PK3b08hV+m2MHiv8APj+ryH/VisFJ7sns/AL60IFa8NHLw9lQlKDuLphbjN2JQueAriE53i1YDzj9r3jMPOq/AQNHPGsxkgBZM7FWVlQnVrEai3lSt1cTBGs7zYiWF1TNAIxdXkFzZhlItcAdOZ17Xe/G1S6YSKUFp44VeVzzBlAk4fnYEa/jrWcoxW4noYPVTyS4yX+ltvPt5RgcchmOJw5aODDswBJkKiS+YjkmU6i3uvWZYU8PDyP1kIiX0Orn4Aj+arnfOUxw4TBj7EfHkHXizaqCO6plt/HVRtKI5oYFFyqjTu8lj+GT51S62cOZpzdEzZEn1eKN2U2lkJza5QI9FB6aszf0qauMWAQrjkevStawG4eGl2amFnDKbIeIlswYDQi4I6m+n2jQjtvcHE4KJgrjEQAXzKCGS3Islz6XB6dKJrV/BEX4A8TqMjMCVR7MOZs3sn3EVdLg8OwzJMFU6gAmw76Eaa9KpoNmS5JLxsUykMdPDr4TqehHu1qolxchPgzBeQsO2n5XpwaS6F5JsuHRgbqCbc7a/Gq7ZZ8Y/XarJW0qowBs4oAvCtiPn7jWh7A27h1wkcbyWcZblg1xZmsAwXLltl5m41Hpn6Q35d6JN0YYjIVnVShXQMQt2zKNHJFja/I0IRWb0ZGmDRkFWjiJIN/FlCtfzuPWmYDoP10B/OpG2cOiTSBFype6gkNYEAjxAkHnzuahxn9e8/3oAeLUlmrwmomOxGRCRz6UCHsDiT9ajKE5ohIxI+z4Da/vt8qOll4g8QyS2DFe4IBDDyN/nWc7tSBZGUmzSIVXnckMrH4gHXyrUJAk+GjIDLNAgB11sqgZrdVNuX4DWhyodFDjNkmRgyizjkdfn/ve1Xmyd155ACR6tyHxoi3cxafV0cxAy3YMTyBBtyqRiJpJLXY68lHL4CmBEg2dBBq7l2HReQ99ezbQblGBGvlzPv51Kj2OWOosB8f7CnWEMPPxMO39+lNSoRX4XAO55Ek9TfX3VSb6YMIhR5jH4G8KmzMenLoPXrUnbu+kcIszZT9xPbP686y/ejeCTFuGK5FUELc6kE9abdhQJ4PCvKwSNGdzyVFLMdNbKASaTJGVYqwIYGxBBBB7EHUGiXc6SVVxa4YkYh4UWMq2VrfWIeIA9xlup1NxoDR39Ku7StCJVDGWJDd2bMZFTKJULkkvkzhlZiWssgPIVmWCEO08NLg8Ph4oCmIjvxJDbK5zqQy63D3620BIudKvvpm2lJJtBonXKsIATW5YOqMTz01FreXnQdubFmxKDu8Q+Mi0Qb+YmB8btLimQTLKBAVF0bLlDq5PLQaW7U1sRM3E3vWBODIVBFshkeRYyA/EVWZAShViSr2I8RU6Wqj38x6StGqyLKwfEyyMjM0YaeXiCNHYAuEUDxWAJY9qHGfv1pmQ0DoMsSBFsdybjiT4VNOoSB5SPTx1V7P2dgzmE0k6q8aGOUR34ctiWDx83juLArY8tK0FNnIcJhkfLcyzFCwvZlSKMELfU+E/Oq+fCNEGGKjDJbSZRoSSBqvNTa/6FXGajpk8XJ6AGPYL8fDo2VkmlREdSCrjMga3XQOLg8jp0rUsRDG6xGVBw5FaSNzcEtLNJMQht92RevTlQ9Ns+OCbDPHkLANIl2sXYs6jUXzWKXvboB2qftTfZocL9UfIQEVcirqAosLXJyAgDnc6aVMt9Fx12he0YWWGYKwdMhW8lhkU2Q3N/EMpPnWfYOA4ieOIEAyyIgNtBnYKDbsL/Km8ftiWc2ZrJfRBfLp+J8zSMK7K6uhsysGU9mUgg+4io40NzZoO7+7mExvHSLD2jhcRcZ53WaViGAK6GLOSoPDK8mGtAm3dl/V5AobPG6iSJ7WzxsSASv2WDKysvRkIrXd3N7YjEmXhqVdpDFJNwQjMCTYspSSPN4lBIZe2gvnm9bhhBEJBM0SymSVb5XlllaVwtwLqtx4rC5LEC1FkFHsHAibEwxt7LOC/lGt3k/7FarSFm2hjwX/1pbtf7MfO3oqLb3UzslOHFiZeuVcOn8UpJk+EcbD+ep2xIQkGKmIJ/ZmBApAJeUEGxPZAT6XqZbaSOz0/sxyyMpZsR9dx8kxBCO7Pbqsa6IPcige6rz6ONiti9pB5ENkYyOvbXQa9B0/hq7+hvdniTu80YKKLFXBF7g20trW3w4SKIfs40TyVQL1rqjiZ5LYD8B+VUm8W0zDBIVAZhGzZSRbkeZ7fjTm2ttRwsFZhnIP8KC17seg/Gs2313tWTNDDqnJnPOQ9bDot/wBCnG2xdA5s3b8kK6ZSGF7EHRuXw8vSq87yyi4DW1PJFt+FNzYdil7c9bnlb86rItooABwQ/wC8SQT8KrlGOkOmyWjVWYf/ADB6n86noar0NpP5vzrMAowvr+rUSbrSf8Slhf2rauLaHW6Anp2oZgOmnlf51Z7ExOWaMmThjNbPr4Qbg3tra2h9aALLfPZ4SclRowViMzNqb6gsMxGnWh9hof15flRJvHOJSrBkZStlyk6C/mimxJPO/XWqnZKgyoHAIzAai4N/CPXUilJ0rGlbogLExVmCkqoLMegAFzrQ5iFkkVpbHICEv0DMCVHvymtk27go3wskUdy7IV6BbkGwHpWabAxMYSXC4glEktdv+XIvJj+tLedc8M/JN10aPHTRpu78EKorRIipIA3hGrXHVuZ6czT+JwxV88YykagLra3X39RWd4HaeK2aeG6iWG2ZWF8tiTqrC+W5v4TRNgN/IGBuJkJ00Ck+uYNeuX8eSMuUdo25RaphnufAHWRG8JBzdAMp7e/8qvXxEUeiDOfl8etZ/s3eaJX/AGavlylbu0SduZeQdqdxO8Msnhw4Vj/0g0vxchY1+LV3xk+NvX2c7jvQT7T2kcpLuFUdBoAKzvb+9jHwQ/s00/asPEQeRRe1xa9WKboYnEvfEyWH3b52/AIvuFeYnZmzcHIxkPFlB0QniEacso0H81R+ePjf0NY350A2z9mzYg/sYmdidZG5X6nMdPzqXtHd+GBP2k4lxN/8tB+ziHXMx5ny09KvNqb1S4gCCCPIv2UiHjI/eccvO1qkbO3KYAPieouI1vlH8R5sfIaetKeXjubr+LsahfRmuzcQ0EiSpYlehF1ZSCrKw6qykqR2JrQNtb5QYiBnaQZ+FOiQcBxKZJolhJknB4boAt72DGwFhag3b2OhllvDAcPZEV4ibkSKLMfIHT596rZUtz5860TE0Xv0eQ5sZCP+rAPjKv8Aan9/5Hm2ni4oELEysPCASTpfUefM9OtSPotjvjIv/rwfIu35UYJNHDLKpi4eeR3a62MoZmYyFifEp1It05DSriyab6BzZWAnhjLNFh5i6cObDlRlkUHMrFxylBPtL2HOhbFbNjzxcMsOJJk4bg501j5tyYEuQP4NedaVLsPIeNhGC5rs0J0WS4Ps39km/wCuVV21TFNGlo346u5yAahhw7HXTv56a6Cm5p9oag+guweycNiooo3kaObhu6c+GyySuSCOTE2Gl78rVTbSxZw7SxysoWMhWIN4yOQAv1tzU6+tD+L2wIAIlLSyqFFi18mW1szDQZbDQcrdOdCG1toNIbyNmPS3sr/Cv50qHzfHiWu394o2c/VY+HcWMhHjPcIPsLe5769KE5T56nX/ANnqaUzFtB+vfWkbh/RRLissuKzQw6ELykkHkD7K+Z17DrT6IbbBDcvYhxE4zQyywqGMvCBJUWNiSOWttOfPnU6LZoUnnz687dL+dfSuydlQ4WIRQRrGi8gOp6knmSe51oM3q3QWYvwCmbMXK2AbMw1AftyOU6a0a+RMyNoBTMkAqx2lsieFypRiRe62OYAa3t2t1FQYVMxWNfakZUHkWIW/uvf3VLTXYJ2eyYUjD4dbaPnnJ7lyFT4Roh/nNav9He7K/V0MsUbobvZ1BIc8jlItooAvfqaItm7pwCMCWBGIAGutgAAB7gAL+Qq8iiWNQkYAA5DoKmt8joln5Yljrr/pGTDpELRoq31soCjtc2oe3o3lTCgqDeQj+kenfsPeab3s3tjw2aNDml69lPme/lWSbQxjyuWY3N9TWkIOW30c7dCttbVaZye5/RPc+dU06aedSHNuvOkO1z6dK6NJUT2SNmTLlMbgWOov0PUe+kvsWO+lx5AAj5iokiDn8P8Aek526E1jw+CrK9TUF18RP7350e7N3ZiXWRjIdNBov9zQzvRhhHiXUAKt1sB0uorCGWMpUi3BpWyajU7s+QLLG1r5XRrWvyYHl1pmE3HLpf8ACnoEA1B5DmfyrUgON+UYCNso8LEMQqAi4vZmWQ35EjwjqbnWg+JyrK3QEH4HMPw+dKxG05JFyNI5UG9ixK372vpzOvnUXMTYHnSexmlgqDqC3Wwvc6acuVDe827K4tuJGiwy/aUMWRj0ucosfO396JsADwYntbMikX6nL37VKinKC6BM2mrKWAHM6XGp73rxYylCWtHc0mjLIsPjsDf/ADEXy8UZ92q/nTqbWV/bgwrHqTFYn3qRWolw3MXPkLC/pUSTZ0UjeONDyJuov8x1roXqk/2iZ/jfhgls7FxDURYGPzIb8kJqzn3kaNcqYqD0ihkJ9xew+VXUezYTe+EhjI5WAa46E+AWPx9alw4VLeEKo7KAPPpRLPjT/W/9BQl8gNMcXidAMRID988ND/KMqmp2ztyTzxEyRoBchbKoHUlzy+HvoyMkdwuSQuRcP4ci2NgDdr306A0sgW1997dqUvUy6VJfwFjXkr9nYCGFR9XyFWAIdDmDjvmN709PiSis0shy6kmRvCo8idAKpcfvYgYxYZOPKNDlNo19W/tUODYZmPGx8nEynwxC4iVjoBl6+ZNPH6ec9vSCWSMQe3pMWMkV8NFbJo+Jfwoy8suUjxevPTSlbcwfFjgSYIMoWOPFqALxmyok9tLL0ftfTucPg4pIzC6KUa3S2W2oKnoQdQaHMZA2B8En7bDubK1h16MOjfjb1t3pLHHiujntzdlP9F8WXHwKbE/WCLi9jkikJt5Vo2B21BJCIMeqKqgiObN7QBUq2bmja37eHS/QLg2ZHDjIzhZHBVnkBRQyoskQTQtpoGOpva/pXm395IgDHEqykEXJ1jUg3H8RBHT41S30UvbtosH25EnEcvJwVNo5ZQA0o7KntG3e2vWhnbm9jzDKiiFCLFhbjSL0DMPZUdgep1NUW0MS8jcSRixPU/gByAqsmcsbD4VSVESlybY7NjbDKug7Dr696f2Lu/iMZIEhjZ2P6vfkB5nSiD6PdzPr0+RmsFGZ+yLew9WPQeR7V9C7D2HDhI+HCgUdT9pj3J6/hQIDtxPouhweWXEZZp9CBa8cZ8gfab94+4DnWh14Kj7QwQmQoxYA2vlYqdDe1xrY8vfQBJqPicGr68m6MOf+/oaZ+rNH/lG46oxJv6MbkH1uKkYbEBwdCCDYg8wbX/Op09MCh29hnygNEZTcBXjvnS+l9NR+HemMBuDhIpknUPnTUXIsTa1yABrqfjRXTOLxKRqXdgqjmTQlWg/o4x93nWd7478hQYcKdeTSD55P/L4d6qt8d9HnvHFdIfm/r5eXxoDdy5svLq3YVaVbYrFSSlrnnrqfOmuGe3XoKscHgywFhoOlvT+1O4qDKKHJsVE2fYKyosuFbK1rlSfZbsDzU0MbRjdWIkXK/oBf3cj6ipUWKkiOZGKny/OriDbsU4yYpBr9oDT+4PnTUmOgQS5Omv8Ab0pBU9x8RRNtXdkgZ8O2dDY2+0PQ9aHnkIJDDUc7gX99xVXYgl3V2nxoRf208L+fY+8a/GhjfUAYlv4U/Aj8qhbD2l9XmVyfAfC4/dPI+40S71btTTyCaEoRkAsTY9Te/oa89JY8tvpnQ3zgDeF2kFAB7WsBf5k2qWMRfmD0sNNKpJ4WhYrIBnU2I0NuvMVbZxoe611mJIWQeY9x/tS1xKi9rHy/tULP2/Rqfu/glxE6RyMQrHUjn7JIF+l8tqUnSsErdGl7qS8XCx2LH2gNb2sxFgOlqtmwhUm4+NJwOFWKMRxDIoFlyaFR5HXXXnTuHwuUBFLtzPiZnYkm5JZiSefurxptSbZ3R0qE8R1CcNwACS4yqS4tYC55D0F/SuUXOgPflTckGS5JPO5XsOo7/wDul2lJj/alIx7UQRfGT95zcj0FvWpu9MZIik53UMQDYEkAnoCbGw9xpMDyOt5UjV9dIixQdvEwBPravQLen6+dOqSBcWaw0DGwJ6a2P4Gknqhf0hbWxiwQyStqEUtYaE2HIH1/Gs1beB8fiBFPIYYTeyISAzXsFZzzv8OlqJPpL2rJw44RkBlVuKVBAspTRbm/2ufW1Znj1GuVD4bElRpr3PQ13+lxpbezHLJ1o1FdjKihIhkynQDQNy9o2Nz+vSbgsSXQJItrEAlhYSOdbAHnbT18jpQtuTvYJAsE7eLQRyH7XZWP3ux60WY7DjVgVRwB42AOUA3PPlzOvnXczmHoIMiBQzta5zOQW+NhUHbG04IEInswYEcPmz+i/mbDzoe2xvjlXJhznIFjMw09VHU+fL1oGxu1NSxJd25sTc/GhIqUnKVsutu7fMi5EHBh+4rEs/nI51c+XKh2THW0WoMkrMddTUqHCW1f4f3pkkkSGQXryRhGNOfeuXEE6INPvH8hRFu1uW+MOZ7hL2zHmevhHyvy9aieSMFbKjFvoOf/AIfIyUxcn3mjQfygsf8A+lbBQrungMPs6ERXSIE9WAzkga3J1OnyomgnVxdSCL20704S5KwapjleE17XmYVQhCS36H+1KCgXsOfPzpVJdwBc6CkB5LIFBZjYAEknkAOdAO3i2OuVcBVuQpIAVQD4m87daf3627aEqDYMcvr1PyHzrLpdqsAUzFVb2j3XtbzoTAanRm5ciSBbrbv63qy2bsm7Ze+p86kxYmFyCy8JmAyEnwW7Ejkx7260XbtYJO/iGtj0HfzHmKGxEFdlhEvyHSqXHx3JHIUbbUOY2tproCOdD+JwYty+XuoADsVhv11qveHyopxWC8/db9edU2OiAW55D5+lFgRsBtB8PqrEDseRPpUXF7Vkd2a4FzysNKjzS3P60qrl2jGpIuNKqkBAtfQ0e/R9tfiRnDObvH7J6snT4cq6urnzxTg7NMbqQG7yoVxWIB/5jH4m4+RqXh4S0afeFwQa6uq4P2L6Jl2xyPZztyHzHa9TdlYR45Y30GRlOp7Wryuob0CNlMRQD9ad6anV3VlSV4iebxhcw9MykD4X7V1dXjv2y0dq2h2GKwUZi1gBdtWJ7k9TSo11PLpXV1QMejlYlgWGQgZUCa+ZZiTf0AHvqp29vVBhBlJzSWFoltm955KPX3A11dXTggss6kZzfFWjK9vbdkxUgeUDS+VByUG3Xmb2Gvl0pexdoKoMUn+W1/5TrzHUHrXV1eqoJKkcjk2yLtzd5kcvApMVixAN+GAMxux+yBrmPl73dpbSlKrHM7SBVBC9wRcFre0fWva6iIiixLSyaKjAehpqHYs7H2LeZIFdXVQFvht3nUeHLfqSdfdTi7rsxu0l/QEa/nXV1FCsvNl7ESMgsAwXkrcie5A5+nKin/HZFIK5VtyAHLtXV1ZyxQbtotTktIgbSxT4hzJKc7nqeg6ADkB6V7BjZYwAkjr00YjT3HvXV1WSeyY2cjVpGv5sfzpcMM/tJnUjUEXB+NeV1S5UM1Pdna/Hwyu+ki+GQEWOYdbefP31F2rtG4JJso/XLqfKvK6spyaTZUVboy7fPaxkcJawAFl00J7nva1/hQ1h4M73J8I1P5D1NdXVWN3BNin+1BjsDALNcOAy8ipGhFT9pbLkwlmgLTQ6nh3/AGsOlyY2+0P3fxryuqxEvZ220kQOWDIecgGqm/8AqL9k+fKrCQg9QeXI3JFdXUwKTbMqRKXftp3J6AVnuOxZkYk6DoOgFdXU0Io9pYwk8OP2j17DqfSmI9jiwuLnv3rq6pbKo//Z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pic>
        <p:nvPicPr>
          <p:cNvPr id="22534" name="Picture 6" descr="http://www.cryptocoinsnews.com/wp-content/uploads/2013/09/red-fury-bitcoin-usb-mi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914231"/>
            <a:ext cx="1728192" cy="972814"/>
          </a:xfrm>
          <a:prstGeom prst="rect">
            <a:avLst/>
          </a:prstGeom>
          <a:noFill/>
        </p:spPr>
      </p:pic>
      <p:pic>
        <p:nvPicPr>
          <p:cNvPr id="22536" name="Picture 8" descr="http://bitbonanza.co/wp-content/uploads/2013/09/bitfury-asic-bitcoin-mini_eadf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809775"/>
            <a:ext cx="1543730" cy="1153019"/>
          </a:xfrm>
          <a:prstGeom prst="rect">
            <a:avLst/>
          </a:prstGeom>
          <a:noFill/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11560" y="2393951"/>
            <a:ext cx="7848872" cy="230575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During the 2nd half of 2013 there were around 10 ASIC projects  (majority </a:t>
            </a:r>
            <a:br>
              <a:rPr lang="en-US" sz="1800" b="1" dirty="0" smtClean="0"/>
            </a:br>
            <a:r>
              <a:rPr lang="en-US" sz="1800" b="1" dirty="0" smtClean="0"/>
              <a:t>     in TSMC) 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During the 1st half of 2014 there are multiple 28nm projects and at least </a:t>
            </a:r>
            <a:br>
              <a:rPr lang="en-US" sz="1800" b="1" dirty="0" smtClean="0"/>
            </a:br>
            <a:r>
              <a:rPr lang="en-US" sz="1800" b="1" dirty="0" smtClean="0"/>
              <a:t>    three 20nm projects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Virtual Currency ASIC business today is estimated in the range of $150M-</a:t>
            </a:r>
            <a:br>
              <a:rPr lang="en-US" sz="1800" b="1" dirty="0" smtClean="0"/>
            </a:br>
            <a:r>
              <a:rPr lang="en-US" sz="1800" b="1" dirty="0" smtClean="0"/>
              <a:t>     $200M per year, with overall business that can easily reach $1B / year!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339752" y="4698207"/>
            <a:ext cx="4752528" cy="9207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In this presentation I’ll describes technical challenges and solutions in designing the first  custom high end 28nm Bitcoin ASIC  </a:t>
            </a:r>
          </a:p>
        </p:txBody>
      </p:sp>
      <p:pic>
        <p:nvPicPr>
          <p:cNvPr id="18" name="Picture 2" descr="H:\workshop\01案例-2008年\02-网站设计\alchip\网站改版\设计方案\PPT\chi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665759"/>
            <a:ext cx="1368152" cy="208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50" y="184523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rtl="0"/>
            <a:r>
              <a:rPr lang="en-US" sz="4000" i="1" dirty="0" smtClean="0">
                <a:solidFill>
                  <a:srgbClr val="0000FF"/>
                </a:solidFill>
                <a:latin typeface="Impact" pitchFamily="34" charset="0"/>
              </a:rPr>
              <a:t>First 28nm Bitcoin ASIC Challenges</a:t>
            </a:r>
            <a:endParaRPr lang="en-US" sz="4000" i="1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512" y="1385839"/>
            <a:ext cx="8150225" cy="424475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Most ASIC requirements are usually targeting lowest cost, lowest power </a:t>
            </a:r>
            <a:br>
              <a:rPr lang="en-US" sz="1800" b="1" dirty="0" smtClean="0"/>
            </a:br>
            <a:r>
              <a:rPr lang="en-US" sz="1800" b="1" dirty="0" smtClean="0"/>
              <a:t>    consumption and fastest ASIC design possible 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Virtual Currency ASIC requirements are rather unusual – the ASIC needs to </a:t>
            </a:r>
            <a:br>
              <a:rPr lang="en-US" sz="1800" b="1" dirty="0" smtClean="0"/>
            </a:br>
            <a:r>
              <a:rPr lang="en-US" sz="1800" b="1" dirty="0" smtClean="0"/>
              <a:t>     be as big as possible with the highest power consumption possible, speed is </a:t>
            </a:r>
            <a:br>
              <a:rPr lang="en-US" sz="1800" b="1" dirty="0" smtClean="0"/>
            </a:br>
            <a:r>
              <a:rPr lang="en-US" sz="1800" b="1" dirty="0" smtClean="0"/>
              <a:t>     not a major issue and cost is usually not an issue too…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The most important and main requirement for the Virtual Currency ASIC is </a:t>
            </a:r>
            <a:br>
              <a:rPr lang="en-US" sz="1800" b="1" dirty="0" smtClean="0"/>
            </a:br>
            <a:r>
              <a:rPr lang="en-US" sz="1800" b="1" dirty="0" smtClean="0"/>
              <a:t>    Time to Market which sometimes seems to be unrealistic to the “standard” </a:t>
            </a:r>
            <a:br>
              <a:rPr lang="en-US" sz="1800" b="1" dirty="0" smtClean="0"/>
            </a:br>
            <a:r>
              <a:rPr lang="en-US" sz="1800" b="1" dirty="0" smtClean="0"/>
              <a:t>    ASIC people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Virtual Currency mining performance is measured in Hash units and our first </a:t>
            </a:r>
            <a:br>
              <a:rPr lang="en-US" sz="1800" b="1" dirty="0" smtClean="0"/>
            </a:br>
            <a:r>
              <a:rPr lang="en-US" sz="1800" b="1" dirty="0" smtClean="0"/>
              <a:t>    Bitcoin ASIC requirements were: “we need the maximum Giga Hash possible </a:t>
            </a:r>
            <a:br>
              <a:rPr lang="en-US" sz="1800" b="1" dirty="0" smtClean="0"/>
            </a:br>
            <a:r>
              <a:rPr lang="en-US" sz="1800" b="1" dirty="0" smtClean="0"/>
              <a:t>    in a single chip and with a lead time of 4 months from design start to </a:t>
            </a:r>
            <a:br>
              <a:rPr lang="en-US" sz="1800" b="1" dirty="0" smtClean="0"/>
            </a:br>
            <a:r>
              <a:rPr lang="en-US" sz="1800" b="1" dirty="0" smtClean="0"/>
              <a:t>    production!</a:t>
            </a:r>
            <a:endParaRPr lang="en-US" sz="1800" b="1" dirty="0"/>
          </a:p>
        </p:txBody>
      </p:sp>
      <p:sp>
        <p:nvSpPr>
          <p:cNvPr id="3078" name="AutoShape 6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0" name="AutoShape 8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2" name="AutoShape 10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3144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50" y="497235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rtl="0"/>
            <a:r>
              <a:rPr lang="en-US" sz="4000" i="1" dirty="0" smtClean="0">
                <a:solidFill>
                  <a:srgbClr val="0000FF"/>
                </a:solidFill>
                <a:latin typeface="Impact" pitchFamily="34" charset="0"/>
              </a:rPr>
              <a:t>First 28nm Bitcoin ASIC Challenges</a:t>
            </a:r>
          </a:p>
          <a:p>
            <a:pPr algn="ctr" rtl="0"/>
            <a:r>
              <a:rPr lang="en-US" sz="4000" i="1" dirty="0" smtClean="0">
                <a:solidFill>
                  <a:srgbClr val="0000FF"/>
                </a:solidFill>
                <a:latin typeface="Impact" pitchFamily="34" charset="0"/>
              </a:rPr>
              <a:t>(cont.)</a:t>
            </a:r>
            <a:endParaRPr lang="en-US" sz="4000" i="1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512" y="1721371"/>
            <a:ext cx="8150225" cy="285975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From a very quick analysis it was very clear that the limiting factor here is the </a:t>
            </a:r>
            <a:br>
              <a:rPr lang="en-US" sz="1800" b="1" dirty="0" smtClean="0"/>
            </a:br>
            <a:r>
              <a:rPr lang="en-US" sz="1800" b="1" dirty="0" smtClean="0"/>
              <a:t>    power consumption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Turnaround Time for the project was another major challenge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A high end technology was the only way to cope with the Power &amp; Performance 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 The 4 month TAT seems to be impossible at that time for high-end ASIC </a:t>
            </a:r>
            <a:br>
              <a:rPr lang="en-US" sz="1800" b="1" dirty="0" smtClean="0"/>
            </a:br>
            <a:r>
              <a:rPr lang="en-US" sz="1800" b="1" dirty="0" smtClean="0"/>
              <a:t>     process node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</p:txBody>
      </p:sp>
      <p:sp>
        <p:nvSpPr>
          <p:cNvPr id="3078" name="AutoShape 6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627956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0" name="AutoShape 8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627956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2" name="AutoShape 10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627956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50" y="143172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rtl="0"/>
            <a:r>
              <a:rPr lang="en-US" sz="4000" i="1" dirty="0" smtClean="0">
                <a:solidFill>
                  <a:srgbClr val="0000FF"/>
                </a:solidFill>
                <a:latin typeface="Impact" pitchFamily="34" charset="0"/>
              </a:rPr>
              <a:t>The Dilemmas</a:t>
            </a:r>
            <a:endParaRPr lang="en-US" sz="4000" i="1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51520" y="984448"/>
            <a:ext cx="8150225" cy="479875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20nm or 28nm?</a:t>
            </a:r>
          </a:p>
          <a:p>
            <a:pPr lvl="2"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A 28nm ASIC was selected </a:t>
            </a:r>
          </a:p>
          <a:p>
            <a:pPr lvl="2"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Better TAT </a:t>
            </a:r>
          </a:p>
          <a:p>
            <a:pPr lvl="2"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Lower risk</a:t>
            </a:r>
          </a:p>
          <a:p>
            <a:pPr lvl="2"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20nm not mature enough (July 2013)</a:t>
            </a:r>
          </a:p>
          <a:p>
            <a:pPr lvl="2" algn="l" rtl="0"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lvl="2"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lvl="2" algn="l" rtl="0">
              <a:defRPr/>
            </a:pPr>
            <a:endParaRPr lang="en-US" sz="1800" b="1" dirty="0" smtClean="0"/>
          </a:p>
          <a:p>
            <a:pPr lvl="2"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The Power dilemma</a:t>
            </a:r>
          </a:p>
          <a:p>
            <a:pPr algn="l" rtl="0">
              <a:defRPr/>
            </a:pPr>
            <a:endParaRPr lang="en-US" sz="1800" b="1" dirty="0" smtClean="0"/>
          </a:p>
          <a:p>
            <a:pPr algn="l" rtl="0">
              <a:defRPr/>
            </a:pPr>
            <a:endParaRPr lang="en-US" sz="1800" b="1" dirty="0" smtClean="0"/>
          </a:p>
          <a:p>
            <a:pPr lvl="2"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Target power consumption: 300Watts per chip!!! </a:t>
            </a:r>
          </a:p>
          <a:p>
            <a:pPr lvl="2"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A thorough thermal simulations had to be made</a:t>
            </a:r>
          </a:p>
          <a:p>
            <a:pPr lvl="2"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High-end cooling system had to be considered</a:t>
            </a:r>
          </a:p>
          <a:p>
            <a:pPr lvl="2"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A 55mm </a:t>
            </a:r>
            <a:r>
              <a:rPr lang="en-US" sz="1800" b="1" dirty="0" err="1" smtClean="0"/>
              <a:t>fcLBGA</a:t>
            </a:r>
            <a:r>
              <a:rPr lang="en-US" sz="1800" b="1" dirty="0" smtClean="0"/>
              <a:t> package with an appropriate cooling system was </a:t>
            </a:r>
            <a:br>
              <a:rPr lang="en-US" sz="1800" b="1" dirty="0" smtClean="0"/>
            </a:br>
            <a:r>
              <a:rPr lang="en-US" sz="1800" b="1" dirty="0" smtClean="0"/>
              <a:t>    selected</a:t>
            </a:r>
          </a:p>
        </p:txBody>
      </p:sp>
      <p:sp>
        <p:nvSpPr>
          <p:cNvPr id="3078" name="AutoShape 6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7279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0" name="AutoShape 8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7279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2" name="AutoShape 10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57279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9218" name="AutoShape 2" descr="data:image/jpeg;base64,/9j/4AAQSkZJRgABAQAAAQABAAD/2wCEAAkGBxQTEhUUExQVFBQXFRgXGBgXFxcVFxUdFhcdFxYWFxoYHyggGhwmHBYVITEhJSorLi4uGB8zODMsNygtLisBCgoKDg0OGhAQGywkICQsLCwtLCwsLCwsMDQsLSwsLCwsLCwsLC8sLCwtLC8tLCwsLCwsLCwsLSwvLCwsLCwsLP/AABEIAP8AxQMBEQACEQEDEQH/xAAcAAEAAgMBAQEAAAAAAAAAAAAAAgYDBQcEAQj/xABGEAACAQMBBQUFAwgIBQUAAAABAgADBBESBQYhMUETIlFhcQcyQoGRFKGxIzNSYnKSwdEINHOCorLh8BckQ1OTFRbT4vH/xAAbAQEAAgMBAQAAAAAAAAAAAAAAAgMBBAUGB//EADURAAIBAwEECAYCAgMBAQAAAAABAgMEETEFEiFBEyIyUWFxkfAGgaGxwdEU4SMzQlLxYiT/2gAMAwEAAhEDEQA/AO3pyHpAJQBAEAQBAEAQBAEAQBAEAQBAEAQBAEAQBAEAQBAEAinIekAlAEAQBAEAQDBe3lOkjVKrrTRRlmdgqj1J4QClXPtVtCStrSur0g4Jt6LFAR0LPj6jMyk2MnhHtRr5OrZF6EHUDLefd0/xmd19xjKNlsP2q7OuH7Nqj21XOOzuV7I58NWSg9CQZEybPeTfuxsjpr1x2h5UkBqVDnl3Vzpz01YgFcr+1KoQDR2VfuDyLoKf4apLdfcYygPa9Rpkfa7K9tQTjW9LKDPicg/QGYaaM5LpsHeG2vE7S1rJVXrpPeXPRlOGU+RAmAbSAIAgCAIAgCAIAgCARTkPSASgCAIAgCAebaV8lClUrVW006aM7HwCjJ9fSAcstNl1duOlzeAi2962tQSFC9K1Yj3mYdB0PniWKKSyyLfHCOjbP3fo0kCKoCgYCqNCj0Cw6j5Dd7z1nZtL9H7z/OY35Gd1Gi3h3Kt7pSKlNKvDhrHeH7Ljislvp9pEd3Gh5t19w7e1UdnSWmerYDVW/ac8fly9I3lHsjDepZV2ZTHw59SZHpJGd1GK52NSdSMYBGCPeB8iG5iFUY3Ucn3v3BqWdQ3uzGNvcUwW0U/cqgcWCryB8U4qcYx45cVJZRjLXBnQvZ5vcm07Ra4AWoDoqoPgcDJxn4SCCPXHMGVkyzwBAEAQBAEAQBAEAinIekAlAEAQDUb07yULCg1e4bCjgqji9RuiIvVj9BzJABMAoz71bYuz/wAvbUbGieT3BNSsQeRCLwU/qsPnJqm2RckaveLdXa93QalW2l2lN8akNstJTpIZe9TGeYB+Uz0fiY3jpm7NEJT0qMBdKj0VcATNXkIG4lRMQBAEAQBAPBtsDs89QRj8JZT7RGWhyjZu499a1ritZX32cV6hYoLdai41MyKdeR3QxHATLprOpjePX/7o23Zca9GjtCiMlnpfk6wA6lQMcs8Ah5c5FwaMqSLxuXvpa7SpF7diGX36T4FSn4ZAPFT0YcPnkCBIscAQBAEAQBAEAinIekAlAEAx3FZUVnY4VVLMT0CjJP0EA5PujYvtW4/9Suctl2+yUm9y3pK2A+nl2hI5+QPhi2KSW8yD4vB1W2tFQd0cfHqfnIOTepJJIzyJk+AQD7AEAQBAEAQBAEA891Zq44jj4jmJKMmjDWTiXtG2LU2ZcLtOy/J1EcCuo9xw5xrK+DHCsPEg8DkyUkmt5GE+R2LdrbSXlrRuafu1UDYzkqeTKcdQwYfKVkjZwBAEAQBAEAinIekAlAEAoftb3jpUbKtah9V1cUilKigL1GD90nSvELjVxPPBAzANn7P7PsralTIwUoUVOeByFw2fPIls+CSIR1ZaZUTEAQBAEAQBAEAQBAEAQCoe0i17S1roFLM9vVUKBkk6ToAHU6pbDsshLVFS9ge8FNbZrCs/Z3NOq5Wk+VYqwDHSG5kN2mVHHHGVEzrkAQBAEAQBAIpyHpAJQCu7/byjZ9m9cDVUJFOinPXUfggx1xgsR4KYBWdwNzmQtc3LGreVe9XrNxYE/wDSp9FUDA4eA6BQLeEF4kO0dEoUFQYUAf76yttvUklgyTBkQBAEAQBAEAQBAEAQBAMVe3VxhgD+I9DMptaGGsnMfabuAK47aiSl0g1Uqi90sU4hGI68BpbofKWcJrxI9k3/ALJ97ztGyDVD/wAxSPZ1uQ1EDu1MDlqHpxDSomXSAIAgCAIBFOQ9IBKAcv8Aa1c/8/sek35s3DufAsugU/oWP1ko6ow9DomyFxSXzyfvmZ9oxHQ9kgSEAQBAEAQBAEAQBAEAQBAEA8W2B+SPkQR9cfxk6faIy0ON+x9zT27tKihzSIqsccspXUJ9O0cfWRlqzK0O4zBkQBAEAQCKch6QCUA517bdjtUs6d3SGa1lVFYcM9zI7QfIqjk+CGAbjcTeild261EOFboeaN8VNvMH65z1Etkt5byIJ44MtsqJiAIAgCAIAgCAIAgCAIAgCAVDfveqla27VHOVXkM8aj/DTX+fkT0lsVureZBvPBFO/o/bHqFbnaFUcbhyqHxAYtVYeRcgeqGVEzsEAQBAEAQCKch6QCUA+OoIIIBBGCDxBzzBgHINu+z+72fWa52OddJjmpaOcj+5kjIHqGHQnOJKMmtDDWTyUfbGbc9nd2tzb1BzQqGx54qaGAkt6L1RjDR13ZN01RSW48eHTpMTik+Ai8nukCQgCAIAgCAIAgCAa/bW27e0p9pc1kop0LnGo88KObHyAJgFSf2hPW/qdhf1l6VDRWnScdCrVGHD1AmVjmYeeRpt4d+L+lTJbZd4SOfAGmPNnpBuHriTUorRGMNlQ3R3duN4Kwubysi2tNsdjTcav2QgJNMHHF27xHLIwRGUm9TKWD9AWlslJFp01CIihVUDAUKMAAeGJEyZYAgCAIAgEU5D0gEoAgCAVf2k7ufb9n1qCgGrpD0iQPfQhgAemrBXP60A0Xsp3pFxbKHOKqYpVlPBldBgMR0DAZ9cjpLX1o5IaM6LKiYgCAIAgCAIAgCAc23B2Wm0alTa10BWL1XW0R+8lvSpOUUqp4ByVJJ8RkYJMA6TAEA5v7R9kpZsNq2oFK5pd6oF7qXNPUO0p1QOBJBPexnIHgCJJZTMZOiW1bWiuOAZQ3pkZkTJkgCAIAgCARTkPSASgCAIAgHMd9dwbhLltobKZUuGya1BsBLjqSM8NR6g4yeIIPPKbWhhrJptm+2BaLGjeUa1tVXgyldar8jh1zzxg+ss3ovVEcNaFx3a9otteVNFGorFRll0ujYzjUA/MA4zjPMeMxuxegy1qXVTniOIlZM+wBAIUqoYZUgjymWsDJOYAgGn3j26lrTao7KqopZ2bJ0geQ4knoOZ+cnCKfFkW+445uP7ULeyuK1uSz2L1Xq0qgRg1HX3mplOJKZzjHHr14YwsmeJ2Cz3stKtPtUroaeCS2RgAc9R+HHnyjdYyaNvaTSqf1O0vb1ckdpRonssjgRrcgH5TBkp+294n2lc0tn1qdSwStg1WulNF3VWB7GgM4LNgDUT1PPrJyWMIjjjlnZaaBQFAwAAAPADgBIEiUAQBAEAQCKch6QCUAQBAEAQDx7Q2VQrjFejSrDwqU1qDx5MDAOcb9+zFtdO72QKdvc0h+bQLTSqOPu/CG4kENwYHiRjjlPANPYe1apaN2G0betbVhzwmpGHLWFY5AyDxXUD4ye9F9pEMNaG/wD+Mdhj+sKfLsa+f8uIxDvM9Yr23PbTTbuW9OrXc8FBHZoSfIZdvTAhzhBZ+rG62eKx9oW0LMK+0LOotN+K1KY0FQeSspOM+TFT45mtQ2jb15OEJKTXc/efNEpUZR46FptPbPYkDVW0nwejUyPXswR9Js4gR6x5tqe2q0Udx6lX+ypFfqaukj5TPUQ6xSq3/qO3mACfZrMNq1HJU+ZJwazc8AYA645zk7R2zb2ixJ5l/wBVr8+4tp0XI6psTdyha0lpUqagKuktpXW/DizkDiTPnl1f1rmo5zlz0y8LyOnTjGCwim+0fdq0Rbes1vTSl9rpfaXppoYUmJDk6McyRk8+Inofh2+q1K7p1Jtrd4JvPd+DXuYR3cpHZLOpSFNRSKCmFGjQVChcd3TjhjGJ7TDNHJUfancWz7PrrXKlQjEE44PpIp6Cfj1EYxJqPBtkW+43e5N49Wxtmqtqrdinak4zr0jUGxybPOUU6sKizB5RdUpTpvdmsM3kmViAIAgCARTkPSASgCAIAgCAIBiua6opdyFVRkkyM5xhFyk8JEoQlOSjFZbKDtfG0G/LIpt1PcRlDZ/WOev4ch4zxe0ds1ZT/wAbaxpj7vx8D0MLWlbQ3WlKT1b4peR5E3KsM5+yUf3eH05TlPa15jHSy9TVdGn3I2+ztjUKP5mhSpZ/QpqhPqVE1K13Wq/7Jt+bb+5jdjHRGq2ttZ3c0qIyORwNRbxAGDwm5b20YR6Sp+sf2dWhZ01DpK3o9DT09kWyNi7saJVvi7BEYeeVA1fjN13NeUc0KzyuW82vzgrrbPt60c0MZ7vehadm7u7PpFTRt7cM2dJCKzHHE4JycTk1r6+qJqpOWFrxZyeg3c9XTXgb0KJzm29QfcRkZMNzapUVkdVdGGGVgGVgehB4GTp1ZU5KUXhrmg+PBlTO4gp/1W7urVP+2ripSHXurUB0/WekofFN3TjiSUvHR/Th9Ch20JEbfcikKi1bipWu6qklTXfUqfs0wAo+h48fCV3XxDdXC3c7q8P2X0beEHnmeo9pav2lE93qDxHow6jz5iLDaM6UsxfH6M7P+O7h0dVceT/ReNjbUS4ph14Hky9VPh6eBnuLW5hcU9+PzXcecuradvPcl8n3nvmyawgCAIBFOQ9IBKAIAgCAIAgFK29em5rdkp/I0z3iPjYdPQcR9T4TyW29o5fRQfBfV/19z0FlQVtS6WXalp4L371MlNJ5KTMSZnRZW2Vtnm2xVK09K+/UOhB5tzPyGTmXW0VKpmWi4sstoqVTMtFxfyI2NFLdNK4z8bnqf5eElVnOvLL+SJVZTuJ70vkj6u0VfKlkcH4Tjj8usj0EodZJrxMO2lDrYa8TJszZlFGL01w2McSTjPPGZivc1px3ZPgRuLmtOKhN5Rs5pmmIBCpWVcBiBngMnGcDP4ScYSlnC0JKMpZwtDRbU3iw2igoqN1PFh6ALz9eU6FCwzHeqvCOjb7PzHfrPdXp99DDsvbrM/Z1lCsTgEArxPIMD4ydeyjGG/SeV70LLixjGHSUnlevobatSmlGWDShI0tC4azrh1yabcCPEdV9RzH/AOz0OzL90p73qu86E6cb2juS7S0fvv5nRKFUOoZTlWAIPiDynuYyUkpLRnlZRcZOMtUTkiIgCARTkPSASgCAIAgCAajefaXY0Tp/OP3E8cnmfkPvxNHaN1/HotrV8F+/kb2z7bpqy3uyuL9+JXbG2CKFHz8z1nzerU35NnWrVHOTke1BKGzXbM6LINlTZ47pc1dR+BdKnwL8XPyUL+9NiDxT3Vzf20+ufQvpv/Hu97y/JafXPoUnadzVuq/Y02KqCo4cCS/ugeeCDnzn0f4d2JQp0P5NxFNvRPTC54+3hx5nE23tWdvUVrbvrcMtcHl8s8kvD14Hkv8AZtW2qtTFQtVQBmpswbUp5EHmAeOD4g+E79awsbyGHBLxikmvfjwORR2xf2VVdI3jxbcX6/jiW/YW0CyoSc6kDqf0hyZT+spBB9J8u2xsuVnWdOWnf+T2calO6oKtT4J6ruZZVbIzPPNYeDTawfZgweXaNOm66aihhzx6dfKX0ZThLeg8F1CVSMt6Dwa9b+nS7q6KfkB+OJsOlUqcZZZtfx6lXrSyzHtS3W4TIx2ijKMvXHHT/vrJW9SVCeH2XqvySoTlbzw+y9U/ue6xr9rRR+pUZ9Rwb7wZRWh0dRxNarDoqsodz/8ADzbQtQ6lT8vI9DLKNRxlkvo1XCSkj0bjbROGt35rllz4Z7y/I8fmfCe62Ldb0XSb04ryKdsW6yq8dHwf4fvuLdO6cMQBAIpyHpAJQBAEAQBAKXt6t2t5p+Giv+JuJ/h+7PHfENzmpuLlw9eL/CO/ZQ6K13uc39F7+pkQTyrDM6CQZU2Z0ErZUzX7bHd0jgWIX99gufpN7Z9N1a0Yd7wbNq0m5Plx9Fk5pv6atv8AbOyLJUpXCOrLwKrlHpkY6BcfQz7NJJWkVDRJL04Hh5tvaKlPnl/PUpG7t7fX20RWy9xVADVTwGKS4RyQMAKARwHXHWaVCTjUWDo3kFOhNPuz6HYd36ZNnWqDiaF2dPkrqhdfQliZpfFFtGrS3uaX5x78jb+GKr3eiekuH0yi3WL5X/frPk9VYkdWssSPQxwMytLJWlkqG8+1GUEJ7xIX5sCQvoFBY+Q856z4e2N/Oq9bhCPF/wBeL/ssvLuFhb9K1lvhFePNvwX1KztjZyW1KhWuK/8AWCQjByNJAzyHBR9cdcT6VS/i0V0MIJJcNFx83z+Z4+tW2jXSuHJvPHGXlfLh6I3W61yw1ISSabKGP6QqZ7N/JgVKnx7p8Z4/4q2PSpxVzRjhc0tD0exdoyvKThVeZR4pvXHNPv7y3WNLSGA5FtY8tQ7w/eDH5zwFaW8033Y9P6wdCrLLWeSx6afTArLMRZmLNBWq9hdJVHLIJ9PdcfQ/fO9sy56OcZ9z+h0ow/kW0qT9819TpAM+gHkj7AEAinIekAlAEAQBABgHPtmPrNSoeb1GP35H4mfNdo1XUrN+b9T1FdbijTX/ABSNmgnNZqMzpIMrZnWVsrZ4drcOzbwqUz9HH8509kT3bqD8UX2/FSj3p/ZmPfjdV6zC4twDWC6Xpk4Wso5DJ4Bhk4J4HPGfXbW5UFuT0+39HlL2z6ZZWpQdmbr11qkW9g9Co40s7L2aAHnk8tPkOeORm2nbQ62V8tTn/wAa7qYhOTx71f8A6dMtNhLabPqUQdZ7Oo7sfjcqSW8uQA8gJxNpVXVp1JP/AKv7HotnU1Sq04r/ALL7mHZH5seg/wAonyS47bOvc/7H8/uZNoVdKE/74cf4SNGO9IjRjvTSKfvTYGmtm551BWYk9HqBCo/dBHyM+xfD9CNG13Fq0n78uB574lqOpPh2Y9X0/Zxyw3Xuriq1Cq5prSWo6mqahp5zkrSIBGpyc9M8ZZ0FRy3cEXe0FT31Jaac/LB2Xdmzza3dcA6SaSUz+l2BJZh4jU2M/qmV/ECUrV0+5Z+36LfhuDhVi3zb+qf7LjbDuj5/jPjk+0dyfaMdYSUScDQbw0+6D4HH1H+gnQtJcWjp2Mus13oum7lfXbUmPE6AP3e7/CfRbGpv28JeH24Hnr6nuXE4+P34mym0aggEU5D0gEoAgCAIBgvXxTc+CMfoDIVHiDfgyykszivFFH2MuKS/P8TPmFy/8jPSXTzVl75GyWarNRmZZBlTM6ytlbMO0bbtKbL1I4evSWUKnRzUiyhU6OopG52PedrRR+uMN5MvBh9QZ9XtK6r0Y1FzX/pzrml0VWUeXLy5fQnU2hSU4NRAfDUJid5bweJTin5oxG3qyWVF+hrt4NoIbapodWLDQACCcudP8TNW9vKLtpuEk+GOD7zasreauIbyaS4+nE89nS0oo8p8xqy3pNl1WW9Ns8u3V/Iv+y3+Uy21f+RF1m/8q819zb32yKV1bLSqAlNKlSDhkIHdZT0I/jPrltVdNRlDuOHc01UlKM+9lYt/Zx3sVLuo9LPuqgpsR0DVMk8ueAM+U6Er946sePvkcyOy6allm+23bpStkoU1CqWRFUdAp1t9ynj5zzW3bndtZuT4y4HoNm00qm8tIpv8L6s+IuAB5T5i3l5L28vJgqycSyJqdtD8k3y/zCbtt/sRv2n+xe+Rv9yWzar5M4/xZ/jPoOyXm1j8/ucra6xdPyX2N9Okc0QCKch6QCUAQBAEA8+0EzSqDxRh9VMrqrNOS8GWUXu1IvxX3KRsds0l+f4mfMbhf5GekulirL3yNis1WajMyyDK2ZlMgytmQGRIs862g73PDnUVBIUnGM4HOdKF3WjR6JSe73EpVpcPDgnzMTnScKqj0Amsm5astit5Zk2/mZaSBveVfoIU2nqVzbj2W/U9IE15PL4FZjuaWpSviMSdHtZJRnuSUj5Su6lNFQOvdULxQknAwM96ekh8R3MYqKisLhz/AGHRhUk5uL4vOv8AR6rfaj/GqsPFM5H908/kZ0bX4mUnivHHiv1/ZRO2h/xbT8f2v0eFqhrVjUIIRMpTB4Z499yOmSAB6Tkbf2mrmooU31UbUYqjSVNdp8X+F77zO5nnkQR5qhliLYmp20fyTfL/ADCblt/sRvWn+xe+Rv8AchcWo82Y/fj+E+gbIWLVebOXtd5un5I386ZzBAIpyHpAJQBAEAQD4RAOfbJXSHpnmjsp+X+oM+Z39PcrNfL0PU3D3nGa5pM2aTQZqMzKZBlbMqGQZBmRTIsgyYhSaItAiZdRsITDk2BIgTKeAYqtuDxliqE41HFYJUqWkcJLfiuJGcnJkpXKW8zCRicwkWJHnqGWotijS7fqdwDxb8P9ib1pHrZOhZR67fci47sUdNrSHiur94lv4z6HYQ3LaC8M+vE4G0J79zN+OPTgbSbhpiARTkPSASgCAIAgCAUnbFHsrxv0ayhh+0OBH3E/3p4v4gtt2rvrnx/D/Z6G0n0tou+Dx8vf2MqGeZZFmVTIMgzKpkStlY3g23Xtq7AlRSqooou4/JUnGdesqCTw4genTJHZsrOjc0U8Pei3vJdqS5Yy8eH94NqjQhUh4p8UtWuWDTbQtqNNh9t2jXq1WGsU6AdiAeTaUDaV5YOFHhOhQnXrJqztopLhmWP6z6srqX8KfVjBLz4s9mxtp1Bq+x3DXipxe2uFencKv6SM4DMOXQjoOMou7WGVG7pdE3pKPGPzXL1z8iMa9C4eJLdfetPmi2bD25Suk1UyQw4PTbg9M+DD1zx5cJw7yyq2ssTXB6NaPyZXWozpPEvXkzZTTKRANDtjbLmstnZ6Hu3Gpi3FLZOtWrj1GleZJHTn39jbFleS6SplQX18F+X+dKalXd4LUnd7kALrqXt61XrVFc09J5krTXFILw5FT55nt47Ls4w3FSjjyT+r4mrvy7zFuZe1atlRqVm1u2vv4C9oodhTcgcBqQK3znz3atGlSu5wo9lP8cfqb9JtxTZtnaaKRsJGBzJpFqRo72ma1wlIeIX0zxY/IDPynZ2dbupKMf8As/odGlJUKEqr9931OkIoAAHADgJ9CSwsI8i23xZKZMCARTkPSASgCAIAgCAaLe7Z5qUda/nKR1r44+Ifdn5Cczalr09B4XFcf2jo7MuFSq7suzLg/wAe/E0dpcB1DDr9x6ifPKkHCTR06lNwk4s9SmVNFLRlUyDINH10VhhgGHgQCPoZmMpReYvBHitDQ2l+dmXVxWrLrtLl1dqyrmpbOqBNNYDiaOFGGHunII45nt9gbTozpRtpcJLTx58PHvXz8ufcUmnvG73s2Ut1RSvbOorAdpb10II1Yyo1Dg1JxwYcQQc8wJ6GvQp16bp1FlM102nlGip7Pp39Gld0y1tclPfTgysO7Up1F+LSylSDx7vynzyVepYVZ2tRb8E8br+jXdlcTsW9y1DDWYvk/wAdxnr7Ru7amXuWsii/9Rqj0M+GRoYZ8hz6SqNC0uJ7tFVMvkkpflGZ/wAfXLXo/wAo+Wh2je/mglpbnnXqUnFVv7Ck5BA/WqKvQgGeisvhmkuvXz5ZX1x9k35mjUuI6QXr+v7LPuvuvb2FNloglnOqrVqHXVrN+lUc8+Z4cBxPDiZ6qMVFJJYSNMqm9G0TtC5awpEi3p4N5UU4yDytVI+JviI5Lkc8icra+0lZUer23p+/l9y2lT334G+RQoCqAFAAAHAAAYAA6CfN23JtvVnTSIM0ykWJHku7gIpY9PvPQS6nBylhF1KDnJRRk3G2eWZrh/NV8yffb+HzM9tsS1xmq14L8+/Mhti4UYxoR83+F+fQuc9CcAQBAIpyHpAJQBAEAQBAEAoW2LcWdcchRrMdPk2CxUegBPoPKeN2zs1wk5wXDXy8P0ejtriN1SSb664efv3qepWnmGiDRlBkGiOCYMxgg0SOCMHiDz85hZXFEWjUbiJ2N1e2GNNBezubdRyRa2RVVf0VFRSQBw7xn0nY107m0jKTy1lP5f1g5daG7PCNnV3HAeo1C8urdajtUZENJk1OcuydpTYpkkkgHGTmX3GzLW4nv1YJvv4/jUjGpKKwmerYu5VrbuKpFS4rjlWuXNaov7Gru0/7gE2aVClRW7TiorwWCLbepY5aYNZt2iXpsgdqYdSupDpZCRwZT4jn8oBRfZ5pFhSKqoJLh2Xj2rI7U2rFubF9GrPnPm+3N/8AnVFKWcaeCazj5ZOnbrqIsLNOUkbKRidpNImkaVka6rLSp8vHoAObny8P9Z2tn2UqklBavXwR0N6NpRdWevvCOi2dstNFRRhVGB/M+c97TpxpwUI6I8nUqSqTc5aszSZAQBAIpyHpAJQBAEAQBAEA5V/SJrMljbshKlbxSCOYIpVMY++YlFSTT0ZKMnFqS1RpPZ9vqtynZ1CFqKO8Pu1L+r+B8sTxG19lOjLfho/ePP7noKFaN1HK7a1Xf4ovqtPPNEWjIGkWiOCQMjgxg0+yGxt4frbMYeum5Uj6ZP1nuPhh/wD5pr/6/CObeLrryOiz0pqCAIB49pLwB88QDnO51MU2vqSHNKnfVQg6JqVKjUxjkFZ2GPWeG+JYRV1FrVxWfVnSs8uD8ywM088kbqRp7q4es/ZUQWzzx18ePRfOdSzs5zkkllm/ThChHparx7+5dd39jLbJjm7e+3j5DyE9zZWcbaGOb1fvkedvbyVzPOiWi98zazdNMQBAEAinIekAlAEAQBAEAQDmP9Ia21bLVv8At3NNvqrp+LiAcL9n1yqbRtS4yjVlpt04VfyZPy1Z+UhVpxqRcJrKZZSqypSU4PDR+i77ZNa2JKA1qP8AjT1HUenD0nkNo7ElDrU+K+vzX5R3aN3SuViXVn9H795IW12rjukHy6/SecnSlDVFlSlKHaR6A0qwVYNfaEJte1c8qltcUR+0ClUD5qlQ/wB0z13wvNbtSHPg/wAHOvY4aZ0KesNAQBAPJtHGkeOeEA5nsu/QXe0XBHZG4QJp46nSgiVyPHvADPiDPH/EcFUrwUdUuPrw/J19m0ZzTwuBtLS0r3Zwg0UurHl/9j5Dh4zW2fsmdV5Wne/wdKrWoWa63Wl3e9PMuuydlU7ddKDifeY+83qf4T2Nta07eO7BfPmzz1zdVLiW9N+S5I902DXEAQBAEAinIekAlAEAQBAEAQCs+0rZJutmXVIDLdkXUDmWpEVFA9SgHzgH5ERiCCCQQcgjgQRyIgH7S2BtEXNtQrjlVpJU9NagkfInEA8+093KNY6tOh/0k4HPiRyP4zRudnUK/FrD70b1vtCtR4J5Xc+JpK2791T/ADbrWHg3db7/AOc4Fx8PS1ptP6P9HQhtC1qduLi/DivfyNBvJa3LUwRRqU69F1rUXALKKlPkGI+FgWUjPJjKbG1uLC4VRxeNHw5fLu1M1qNGvDFOom+WeDL/ALubZS7t6ddMgOvFT71Nhwem3gysCD6T2ZwNDZQCFWoFGTAKTtu/rXtWpZ2baGC4r1/htlb4Ex71dh0+EcfATDzjgZjjPHQ9+724ltaoqY1hRgA8F8zp6k8c5JnPhs2nvupVe9J9+nodCe0qm4qdJbkV3a+v6wWlVAGAMAcgOk6CSXBHPbzxZ9mTAgCAIAgCARTkPSASgCAIAgCAIAgH5D9o+7ZsL+tRximT2lLwNNySuPTBT1QwDqX9Hve/UjbOqnimqpQJ6qTmpT+ROoeRbwgHaoAgCAcv2TvGba9u7mqnZbNr3FSnrVXYU61uUomtV050CqQ4zgD8mucEkkC/Wu37Wouqnc0HXxWqhH3GAVjeze6kqVEt6qVrooy0aNMiq5cjCkqvEKDxJOBgQCfsfpldmqrACota4WqwJPautZg1QseLE4HE+HhwgF2gCAIAgCAIAgCARTkPSASgCAIAgCAIAgFC9r2452lahqQH2mjlqfTtAfepE9M4BBPUdASYB+ZLS5q21ZXQtSrUnyDyZGU8iD58CD5gwD9E+z/2v212op3jJbXAAyzELRq+asfdP6p8eBPHAHTabhgCCCCMgg5BHiDAJEwDkr752+yLqtSetTurSvWeqBRZXrWr1W1VUqIDg08kkYOoceByIBnut8t23OtktXY8y1mxb5k0swD0bF2j9sUpsm3W3oE6WuuySlSQfF2NId6o/HhqAAPE55EC+7D2TTtaFOhSBCIMDJyzEnLMx6szEknxJgHugCAIAgCAIAgCARTkPSASgCAIAgCAIAgCAcw9p3snS/Zrm2K0rojvA8KdbHjj3X5d7kccR1gH552xsita1TRuKbUqi81YdPEHkw4HiMgwDJs7eC6oALQua9JR0p1XRfHkpxAPVtHfC/roUq3dw6EYKmo2lgejAHDfOAaOAe7Y2x691VFG3pNVqH4VHIdSSeCjiOJwOMA/Tfso3EbZdB+0ql6tXSXVSeyp6QcBR1bjxbrgDpxAvUAQBAEAQBAEAQBAIpyHpAJQBAEAQBAEAQBAEA8e1NlULlOzuKVOsng6hgPMZ5HzEAoe0/Ynsyr7i1qH9nVJB/8AKH+6AeD/AICWH/fu/wB+j/8AFAPXs32H7Mptl+3rj9GpUCqP/Eqn74Bf9lbIoWyaLejTor4IoXPmccz5mAe2AIAgCAIAgCAIAgCARTkPSASgCAIAgCAIAgCAIAgCAIAgCAIAgCAIAgCAIAgCAIB//9k="/>
          <p:cNvSpPr>
            <a:spLocks noChangeAspect="1" noChangeArrowheads="1"/>
          </p:cNvSpPr>
          <p:nvPr/>
        </p:nvSpPr>
        <p:spPr bwMode="auto">
          <a:xfrm>
            <a:off x="155575" y="-57279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pic>
        <p:nvPicPr>
          <p:cNvPr id="9222" name="Picture 6" descr="https://encrypted-tbn3.gstatic.com/images?q=tbn:ANd9GcRhpWe54vqUww7u8dz4M8018DgxR6NjyNs4gaAFkefnGZc4yNrk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142801"/>
            <a:ext cx="1512168" cy="1006279"/>
          </a:xfrm>
          <a:prstGeom prst="rect">
            <a:avLst/>
          </a:prstGeom>
          <a:noFill/>
        </p:spPr>
      </p:pic>
      <p:pic>
        <p:nvPicPr>
          <p:cNvPr id="9220" name="Picture 4" descr="http://imconfident.files.wordpress.com/2013/12/thinking-happy-f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23728" y="705494"/>
            <a:ext cx="438126" cy="566986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6228184" y="4293096"/>
            <a:ext cx="2017228" cy="360040"/>
            <a:chOff x="6228184" y="3720752"/>
            <a:chExt cx="2017228" cy="360040"/>
          </a:xfrm>
        </p:grpSpPr>
        <p:pic>
          <p:nvPicPr>
            <p:cNvPr id="9224" name="Picture 8" descr="http://greenwashinglamps.files.wordpress.com/2012/08/incandescent_light_1783785c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3720752"/>
              <a:ext cx="577068" cy="360040"/>
            </a:xfrm>
            <a:prstGeom prst="rect">
              <a:avLst/>
            </a:prstGeom>
            <a:noFill/>
          </p:spPr>
        </p:pic>
        <p:pic>
          <p:nvPicPr>
            <p:cNvPr id="15" name="Picture 8" descr="http://greenwashinglamps.files.wordpress.com/2012/08/incandescent_light_1783785c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48264" y="3720752"/>
              <a:ext cx="577068" cy="360040"/>
            </a:xfrm>
            <a:prstGeom prst="rect">
              <a:avLst/>
            </a:prstGeom>
            <a:noFill/>
          </p:spPr>
        </p:pic>
        <p:pic>
          <p:nvPicPr>
            <p:cNvPr id="16" name="Picture 8" descr="http://greenwashinglamps.files.wordpress.com/2012/08/incandescent_light_1783785c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68344" y="3720752"/>
              <a:ext cx="577068" cy="360040"/>
            </a:xfrm>
            <a:prstGeom prst="rect">
              <a:avLst/>
            </a:prstGeom>
            <a:noFill/>
          </p:spPr>
        </p:pic>
        <p:sp>
          <p:nvSpPr>
            <p:cNvPr id="17" name="Plus 16"/>
            <p:cNvSpPr/>
            <p:nvPr/>
          </p:nvSpPr>
          <p:spPr>
            <a:xfrm>
              <a:off x="6804248" y="3792760"/>
              <a:ext cx="122312" cy="216024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8" name="Plus 17"/>
            <p:cNvSpPr/>
            <p:nvPr/>
          </p:nvSpPr>
          <p:spPr>
            <a:xfrm>
              <a:off x="7524328" y="3792760"/>
              <a:ext cx="122312" cy="216024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67744" y="116632"/>
            <a:ext cx="5256584" cy="36676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l" rtl="0">
              <a:defRPr/>
            </a:pPr>
            <a:r>
              <a:rPr lang="en-US" sz="1800" b="1" u="sng" dirty="0" smtClean="0"/>
              <a:t>Bitcoin ASIC Thermal Case Study</a:t>
            </a:r>
            <a:endParaRPr lang="en-US" sz="1800" b="1" u="sng" dirty="0"/>
          </a:p>
        </p:txBody>
      </p:sp>
      <p:sp>
        <p:nvSpPr>
          <p:cNvPr id="3078" name="AutoShape 6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64851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0" name="AutoShape 8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64851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2" name="AutoShape 10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64851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pic>
        <p:nvPicPr>
          <p:cNvPr id="1026" name="Picture 2" descr="C:\TEMP\Jupiter\Thermal Case Study.png"/>
          <p:cNvPicPr>
            <a:picLocks noChangeAspect="1" noChangeArrowheads="1"/>
          </p:cNvPicPr>
          <p:nvPr/>
        </p:nvPicPr>
        <p:blipFill>
          <a:blip r:embed="rId3" cstate="print"/>
          <a:srcRect t="24122" r="73792"/>
          <a:stretch>
            <a:fillRect/>
          </a:stretch>
        </p:blipFill>
        <p:spPr bwMode="auto">
          <a:xfrm>
            <a:off x="1402243" y="2592289"/>
            <a:ext cx="5978069" cy="32129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t="12344"/>
          <a:stretch>
            <a:fillRect/>
          </a:stretch>
        </p:blipFill>
        <p:spPr bwMode="auto">
          <a:xfrm>
            <a:off x="1979712" y="548680"/>
            <a:ext cx="4139952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50" y="255548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rtl="0"/>
            <a:r>
              <a:rPr lang="en-US" sz="4000" i="1" dirty="0" smtClean="0">
                <a:solidFill>
                  <a:srgbClr val="0000FF"/>
                </a:solidFill>
                <a:latin typeface="Impact" pitchFamily="34" charset="0"/>
              </a:rPr>
              <a:t>Overcoming the Schedule Boundaries</a:t>
            </a:r>
            <a:endParaRPr lang="en-US" sz="4000" i="1" dirty="0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512" y="1377588"/>
            <a:ext cx="8150225" cy="507574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The TAT requirement was 4 months from first RTL delivery!</a:t>
            </a:r>
          </a:p>
          <a:p>
            <a:pPr algn="l" rtl="0"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Typical TAT for a 28nm ASIC in July was 6-8 months</a:t>
            </a:r>
          </a:p>
          <a:p>
            <a:pPr lvl="2"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3-4 months only for production cycle</a:t>
            </a:r>
          </a:p>
          <a:p>
            <a:pPr lvl="2"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Thinking “out of the box” </a:t>
            </a:r>
          </a:p>
          <a:p>
            <a:pPr algn="l" rtl="0">
              <a:defRPr/>
            </a:pPr>
            <a:r>
              <a:rPr lang="en-US" sz="1800" b="1" dirty="0" smtClean="0"/>
              <a:t>    in order to find ways to achieve the</a:t>
            </a:r>
          </a:p>
          <a:p>
            <a:pPr algn="l" rtl="0">
              <a:defRPr/>
            </a:pPr>
            <a:r>
              <a:rPr lang="en-US" sz="1800" b="1" dirty="0" smtClean="0"/>
              <a:t>    required  TAT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A risk management techniques to run the flow in parallel was used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Teams of a highly experienced ASIC engineers were used to minimize human </a:t>
            </a:r>
            <a:br>
              <a:rPr lang="en-US" sz="1800" b="1" dirty="0" smtClean="0"/>
            </a:br>
            <a:r>
              <a:rPr lang="en-US" sz="1800" b="1" dirty="0" smtClean="0"/>
              <a:t>    errors and to make sure first time successes</a:t>
            </a:r>
          </a:p>
          <a:p>
            <a:pPr algn="l" rtl="0">
              <a:buFont typeface="Wingdings" pitchFamily="2" charset="2"/>
              <a:buChar char="Ø"/>
              <a:defRPr/>
            </a:pPr>
            <a:endParaRPr lang="en-US" sz="1800" b="1" dirty="0" smtClean="0"/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1800" b="1" dirty="0" smtClean="0"/>
              <a:t> 24/7 work was required</a:t>
            </a:r>
          </a:p>
          <a:p>
            <a:pPr algn="l" rtl="0">
              <a:defRPr/>
            </a:pPr>
            <a:endParaRPr lang="en-US" sz="1800" b="1" dirty="0" smtClean="0"/>
          </a:p>
          <a:p>
            <a:pPr lvl="2" algn="l" rtl="0">
              <a:buFont typeface="Wingdings" pitchFamily="2" charset="2"/>
              <a:buChar char="Ø"/>
              <a:defRPr/>
            </a:pPr>
            <a:endParaRPr lang="en-US" sz="1800" b="1" dirty="0"/>
          </a:p>
        </p:txBody>
      </p:sp>
      <p:sp>
        <p:nvSpPr>
          <p:cNvPr id="3078" name="AutoShape 6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82772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0" name="AutoShape 8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82772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sp>
        <p:nvSpPr>
          <p:cNvPr id="3082" name="AutoShape 10" descr="data:image/jpeg;base64,/9j/4AAQSkZJRgABAQAAAQABAAD/2wCEAAkGBxQSEhUUExQVFhUUFRcYGBcVFxQaGBcVFBQXFxQXFBcYHCggGBolGxcVIjEhJikrLi4uFx8zODMsNygtLisBCgoKBQUFDgUFDisZExkrKysrKysrKysrKysrKysrKysrKysrKysrKysrKysrKysrKysrKysrKysrKysrKysrK//AABEIAMwAzAMBIgACEQEDEQH/xAAcAAABBQEBAQAAAAAAAAAAAAAGAAMEBQcCAQj/xABHEAABAgMEBgcFBQYEBgMAAAABAgMABBEFBiExEkFRYXGRBxMiMlKBoUJicrHRFCNTksEXM0NUgqKTsuHwRFWDo8LxFSQ0/8QAFAEBAAAAAAAAAAAAAAAAAAAAAP/EABQRAQAAAAAAAAAAAAAAAAAAAAD/2gAMAwEAAhEDEQA/ANxhQoUAoUKFAKFCjlawASSAAKknIAZkmA6jh51KAVKUEpGZUQAOJMBV5ukRpiqWQHFeKvYHADFXoMczlGb2pb01OqqpRI1VyGfdSMBmcc4DV7Yv1KsA6KusUBgE4JJxzWdVRqrnrgPtDpUcNQ02lOVM1nf2jQH8sCUvYpUe2SonUMTyEEUhdNZpRsJG1Z/QQFVNXxnXfbczrgop/wAtIr3X5lw6SiVE5lVVHDAVJxjQJe6Pic8kJA9T9InN3Va16Z3lRHypAZf1Mx/sR4UTA1DlGrC7LPgPmT9Y5Vddnwq/Mr6wGaMW5ONUCVuAJyCVrAGNe7Wme6LmR6SJps9s6Qr7aQfKoAwgoeumg5KWORHqK+sVc5c9WooXxGif1EBaWR0nNrIDzYSNa0KJxrh2CMBT3id2OBlZltMP06pxKiRXRrRWVe6cYxW0rtFHeSpG/V+YRWFl5nFJqAajiMQQdRgPo2FGP3d6R3W6IeHWJFB2jRYA2L1+da0zGcabY1uszSQW1jSpUoJGmnKtRsqRiMMYCzhR5WPYBQoUKAUKFCgFChQoBQoUVN4rebk2ytZqTXRRWhUR8gMKnf5QD9r2q3LNlx00GoDNR2JEY/em+j04ott1S3XBIypq0/EcK7PnFVa9qPT7xUo4HDdTUEjUndF1YF3yvBAoBmsjAbk7TAU0hYxUoFVVLOoYn/SDWy7qGgLh0R4E5/1K+kEdl2QhoUSMdajmeJi3Zl4CtkbMQ2KISE8M/MxPRLROS0BiYp7UvZKsYFYUrwo7SuQgLFErDglYC5q/Tyv3MuQNriqegxitevFPq9tpHwpJPMn9IDSPs0eGWjLl2xPfzPJCY8TeCfT/AB0n4kfQwGnqlYZXLQAMX7nEd9tpwa9ElJ8gYvrM6QWnMHWnG9pKSUjioYCAuHJaKO0rttrqQNBW1OXmnIwVSk208nSbWlQOwgwnZaAyC3bsqRipOHjSMPPZFEw+9KrCkqVhkpJNRwIjbn5bdAlbt2AoFTY4o1H4dhgLC6d/23gEzCkoVQnrDRKKZ9rwnPHLDVByDHzrPWeppRUioocQfkRB5cG/AADL6uzklZOKNyj4d+rhkGnwo8EewChQoUAoUKOXFhIJJAAFSTgABmSdQgIFvWsiVZU4oioB0Ek0010JSmtDTLE0NBUxhts2m7PvlSjhXyABwA2JEWl/LxqnH+rbJ6tJokbsiric8dWEPXasTTIQMAMVnYNg3mAk3bsDrNzYzOtR2DdvjQZKTCQEpFAMgI8kpQJASkUAyEWrLQAqYDxliKu3LytS3YHbdOSE4nidg3xWW9eJbiyxKUqMFu5pRtA2qitk7NS3U4qWrFS1YqJ3mAjzr8zNYvLLaD/DbNMPeVr8oaYkUNjspA+fOLJYiO7lAV8zMpRmREFVpt+Ic4q3JRU7PtSqVFIcKtJSaHQQlClE7NQHEiCRXRKwDQz7oI1fdQFSq0W9oh1ghftBI2qP6ZxZJ6KJcZT7n/Zjv9lbP/MHf+1AdSTMqnFStM7zQch+sEko82tNEhOjsFKQF3h6PG5SVdmftryurTUCjdFLJCUJqNqiB5xY3BQrqgVbIC5mLARXTaKmXPE3hX4hkYdlrfelzozadJGp5ANP606uMWKnAkVUQANZIA5mKe0LyMpBSkdYd2CeZgCtpaHUhaFBSTiCDWIr7EZpKXgelXS40kdUT2mRWm8oqcDGmWParU20HGlA1zGsHWCNRgBq37CDoJGC9upW5UZjakgppZUkEEHERucwxAreaxusSVpHbAy8Q2cdkBF6Ob36WjLukaNKIUTiFVAS3SmRxpjgQBrFNKj5xmEFhwLTWhPL6RtFx7xCaZCVK+9QMakVUnUunod/EQBNChQoBQD9J94eoZDKT2nQdLcjIAb1Gvkk7RBq86EpKlGiUgknYAKkxgV4rRVOzalHKuWwZJHECnnWA5sKSUTpUqtZoOJjV7Fs0NICRnmTtOswOXOs4VLhGCeyjj7R/SDqVagH5dqBy8trLdX9llzQ0+9WPYSdQ94iLK9FqlhoJbxdcOige8dfAZxSyDCJdFFKqtXaWc1KUczhAdSkilpASgUA9TtO+E7QYnDjDbs6T3RTecT9PnDAxNTid8B6pVch5nAfWGJxsBBKjXDgIlCKi881oNK4QHHRXLBc3NTJGDSA2k71nSV6JTBWvEk7TXnFZ0bSfVWXpkUVMrW5/SVaKPIoSD/VFyEQDQRHYRDoRD0u1VQG+AE+lubDcpLy/wCM6Coe6328viKeUV9l2sptpKW0hOGZxPkMh6xX9Jc519qhoYplm0pO5bgC1f2luH2kUAEB1NPqWarUVcT8hqiKoQ+oQ0oQDKhCsy0XJN3rmsQf3iNSk7R70S5Wz3HTRCCd+ocScIvpG6AzeX/Sj9VGAMrOnm5lpLrZBSoV4bjvhiZZigk0iz3k6GEs8aKGJCFnJWOowWzCK4iAzC+VjAEqA7K89y/9YHLpWwuTmARqNCPEgntJ47N9I1a05MOJUlWShT6GMhvBKFtdadpJIPl/usB9BMPBaUqSapUAQdoIqDDkBHRhbXWsllRxb7Sd6FHEeSv8w3wbwAt0iWqGJRQqNJ3sgaykYrOeVKCvvDbGR2AwTVWalGg4qygr6Yp3SdbaB7qcqa1kFWOvAI5RGufJ1cbGpIKzxyTAHlkyYbQlA9kAeesxesCgrsiDKIiNfK0eolFlPeUNFPxKwEAITc8ZmaW7U6DdW2/Lvq54eUSExCs9jq20p2D11xLSYB1JjsQ1pUh1CFHIU3qw9M4DsQG32mdLRaSe0shIAxxUaCDBxnA6RJ3ZDlr84FrGlvtNry6Kdlol5XBoVT/eUQGnqlQyyyynANoSn8qQB8obCIlzWKzy5RwEQDSURLk0gEqOSQTHARFTfm0fstmzLgNFFGgj43SG08iqvlAZRZzpmZt+YP8AEdWocK0T6AQRkRTXRZbQ2NNYSNgpXmfpB3ZTzP8ADpXbmeZxgKqVsV1eY0BtVn+XPnSLqTsBpGKu2fey8k/WsWIMOCA7QABQCg2CHAYaEJx5KBVSgkbSQB6wHNoSaXm1IVkoeuox5dKdLjJacP3rB0FVzIHdV5ikVE9etpGDYLh25J5nH0inu5b6v/kQpeiEvp0KJFBpJxT50rAHU03Gf34s/EKpgsEH4k5eleUaVNogXvNLabK9qe0OKf8ASsAA9Htq/Z5lOkaJqUqJyCVYVOIoAaGpypWNzj5ydGg/uV+sfQFiTfXS7ThNSpAJNKVVSisOIMBit95jrbQXnQLUMfdOhyqDBfctj94relI8hU/MQAOOlybKlYlR0icsVGpwGWJMaZc9H3NfEtRPkafIQBXKJgR6Qn9J+XZ1Crh/pwHqYM5QQJzEul60XVKAIabQkA7VEk4coCsYZUrupJ4fqchFg1ZZ9o03DPmfpF1o0wENrEBCblkpyHmcTzMJQh9QhpUBW2o5ooJ3RA6I5bTdm5k6tFpJ/vVTmmI18LSShpQBqaZDHnsgq6NbP6mzWq954qdV/wBQ1TyQEDygL0JjsIhwIhwIgGgiA/pVsSbnWWJaVQCC7puLUoJQgISdGpzOJyAMHCUQ5AZjYHRKlABm5hbh1oa7COBV3j5Uiosl1Jn30sgJZQ4UISmtKNgIJqcTUgqqdsafeS2mpRhxxxxKSEK0QVAFSqHRSkHMk0wjIrlPlCdLRqpVSScBUmp37YDTG8ojTVrNN4FVT4U4nz1DzpA5Mzri+8o02JwT6YnzJiGRAW05eNZwbAQNpopX0HrFHMvKWarUVHeax0oQ2oQDKhESbcKNFwZtrSvkcfSJqhHQsl19CghBIIOOSctpwgNcQ4FtpWMlJB5iKudbBBByPyMdXSdKpFmuYQEninA/KO5sQGKW+1oLG1KiD5Gka10dTwMmBj2FqHOihTdRQjNL7NUccpqWfUAn1MSbGvA/LtBLSwlKjpEaKDjQDNQOpIgKWV//AEny+UandMfcI3knmTGVy5pM+SflGpXRV9wn4lf5jAF0pAtZ+M5Nn3kD+wQUShgR+2IZnZrTOKghQAFScKfprgLxQhh5YSKqIA3xVTNtKV3AEjbmfXD5xXqWSakknaSTAT561kpBKRWms4D1xgKtC87ji+rbC3FHJDaSfROfnFleGY0WlcIJuiSzurkA6R25hxbldeiSEIFdmigH+owAbK3CtCdp1+jLNE5LIUsjXRCD2a7yDujYWWAhCUJyQkJHACgh+kKA5CI6pHhVHJVAKYeCEKWckpKjwAqYxaav9aE9UMFMs0ctAVcI1VWoYasgCNsH/SjaJZsx6nee0WU/9VQSv+zTPlAHdWTCWhhqgK9i7ZWrTeUpazmpaio8zF9LSobFBE4iG1CAYUIbUIkIbKu6CeGXmThE6XsevfV5J+p+kBS6OoZ7IsJSwXXMSNBPvZ/lz50gglZVDfcSBv1+ZOJiYgwEGQsBlGJGmrarLyTlFusdkjVQxwkx6+qiVHcflAMXIP8A9NO5bg5LVEqbiPctNJJveVH8yif1iRNmAym/Y7bnEH+0RXSiaoTwidflf3jnxf8AiIgMDsJ4fqYDq3WQ1PLSBogOLAGOCQshOeOVI0C5rtW1DYv0UAfnWBfpTky3OFeNFUVU7wBhuqDFpcqa7ZHjSD5o/wBCYDR5RUBF82tCfQrU60U+aDUfMwYyi4oekeVqy2+BiysE/CcFekBRiOxDTZrSmNcqRYsWY4rMaI97PyT9aQA7eKVLjZAibaPSSmVZQzJy6nOqQlAW5VKOyKVCRiRxpBEmyUDvdrjlyy5wL32bbbaUQAMIC86Jram51qYmJpYI60NtpSkJQkISCvRAxOKhiSThByVQP3Ds77NZ0uilFFOmr4nSVq/zU8ouyqA7Ko5Ko4Ko9ZxUIDN+mSc0nJSVG1Tqhw7KK/3co5kEBDaQcMIGb+OTLtrPuJYeUhvRaQQ2sgpbSNKhpQjTLh847ZtOYT/wz9dvVOV50gCsJKshQbVYchnzpD7UmnNXa45cvrWBMW3M/wAs/wD4Tn0jsW7M/wAs/wD4Tn0gDdEPJMAgt+Z/ln/8Jz6R2LwzP8s//hOfSAPUmHkGM4mL2TCAVGXeSBmpbawkcSRDkvbjswmqlGmwYD0z84A4nLaZa7yqnwpxP0HnAxeG9jimlhpIRUUBOKiTgNwisUI8kJTr5phkY1XpK+FGPzpAavY8v1UqyjwtpHoIjTaos5k0FNkUNrzOghavCCfPV6wGUXse0nFb3Fcq4ekHFxrBZelyp1rSIcIBqsdkIQfZIGZVGeT50nkp2RuNypXq5NoGtVArx981HlSkAMdLlllbaHUju6SFHGuJBb3UrpjioeQVdWf0ChXgUK/CcFRs9v2f18u43QEqSdHLvDFOeWIz3xgksepeKTUA6jhxB2GA2+UcidOSweZW2rEKSRzECl1p/TaAJ7SOyeHsnl8oK5V2AF7qgJbLRSA4yrQVtNO6a54iLlQitvIyZZ9M0nuKoh4bq9lflFmlQIqMjAMrjPr3AvzLEuP4rqEHgVDSPACp8oMbVtlpoGqgT4U4n6CBO4ivtlrF3R7Mu2pQr4l1Qn0K4DVHaCiRgEgAD5Q0VQnSSTgYaNdhgOiqPUPaOUNEHYeRjkg7DyMBJM6rdHhnlboikHYeRjkg7DyMBKM+rdHhtBW6IhSdh5GOSk7DyMBLNpK3R4bTVuiGUnYeRhNNEqAocSNRgBzpktJSZBpr2pl1ANPAgFxXqEDzgPsdjRbHCJ/SxOddaLTAyYaBOzScNedAOcTLLsd1xI0EGlO8cBz1+UBXrgk6MrO0luzShgfu2+APaI4n5RFtCwNHQa0tJ540ATglI9pR10EH0jJpl2UNIFAhIHIZwHk2uAy+c7othOtRx+FOJ9aesFE05GVXztTTWaHDup4DX5mAqrElFzD9EYqWrRTXKp1mmoZnhH0Kw0EJCUiiUgJA2ACgHKMt6KLJq6XCMGk5kDvrwGeumkcMsNsarSA9jH+lSwuqeDyBRLlVYDALHfHnUHfU7DGwRW3hslM0wtsgVIJQT7K6dk11DUdxMBkl07Y0FBWrBK+Go+UahKPZRiL7SpV9SVCnaII2EGhEaDdK2NIBtR+A7R4eIgD1baXUKQsApUKEHfGXXh+0SbnULcV1Cv3RGAp4FEZkRo8s9Hts2U3NsqacANRgdYOog6jAY9M900iDdu8czZ6nepabWXSkkr0qgJrQCmrGLa1LOdk3OqfxB7jmpQ2HYqExK6ZolJUdgFYB4dKNofgMcl/WPf2oWh+AxyX9Yt5K6a1Yr0UDYcVchlzi5l7usN+zpHarH0ygBRrpItJWUuzyXTnWHf2hWn+AxyX9YLlyafCOUMrlE7BAC37Q7S/AZ5L+seHpFtL8Bnkv6wSLlE7BDK5VOwQFB+0e0vwGOS/rHJ6SbR/AY5L+sWziUahXhT55RymUScwBuH1gKr9pVo/gM8l/WHUdIVpn/h2eS/rF2xKIGSRy+cTG5dOwQAjd+znJibcmphI03VaRGJAoAlITXUAkDyjQJ2fQw2VKyGAAzJ1ADXECYm22E6SsNgGZOoAa4esWyVvLExMigGLTR9n3le98oCTdmzlDSmXx964MAf4aDkkb9sWMy7D0y9FNaU6lCSpRwH+6DfAVF6bU6psgHtLqBuGsxl6AXndZAOGup2AazE+8tqqeWdqsANg1CC3oxu2FK65aQUNns19pzAg02JzrtpsMAe3YsoS0uhug0j2l5d85iozpgPKLaFCgFCMKFAA/SNdX7Qjrm0kuJHaAzUkDAgeIeo4CMssycU0rRUSKGoI9CI+i4zDpAuSAC8wOwMVJHse8n3N2rhkFpd62w6KE9sZ+8PEIJZd+MMs20VNKCVEgg4EfpGk2DeFLlErIC9WxXDYd0AW2jINTLZbdSFJO3VvG+BhEo7Z2Gh1sv4kDtoHvj2hvggYmInNv1wMBUSc828nSbUFA7P1jtQji0LsNOKLjRLLniRgCfeGRismEzsv32w+ka2zRX5VYesBYLERJp5KBVSgBvgTtO+DldEoUx8aTX8xFIqRPBZqV6R2lVTAFMzbackCu84DyGZ9IgrmVL7x8tXKKxt0bREhDw2jnAWDZiS2qKY2o0nNYrsGJ5CJco4+9gww4r3lDRT5k4+kBboVDBtMqV1bCC65sT3U71K1ROkrnOuYzTtE/htVA4FWZgnkpNqXToNISkDYPnAVFi3a0FB6ZUHHcwPYb+Ebd8XT78NvTEVc/PpQkqUaAf7oNpgHZuaABJNAMyYzS9l4tM0TXRB7I2nxGFee8xc7IqE1wTt3q+kVdgWI7NOgAVUrHHJI1qUdQFc4CTdG7zk06BTOhWrUhNcTjrzpt5xuMjKJZbS2gUSgUGvmdZiFd6w25RvQRio0010xUR8gMaDVWLWAUKFCgFChQoBQqQoUBm99bhBWk7LjDMtAYjOpbpqy7PGmyM5Q84wdFQNAeVMMdhj6OgZvRc9qaBUkBDuPa9lR1dYPLMY8coAKsK9lAAvtp2+0OPig0kbRS4KoUCN367Iyi3bsPyi6EEVyIxSr4TtwOGcRpK2ltKxqkjWDT/wBwG4NzMSkTMZnZl8jgFgK3g0VyyMEkpeFlftgHYrCAJ3UNuCi0JVxAMVczdSScxVLt12gAGPW5uoqDUbRDomYCvNxJD8KnBSvrHbdyZFP8EHjU/OJ32qEZmAclbJlmv3bLaeCREsvgZYRWqmYhzVqIR3lpHE48oC3cmYiOzMC1oXtbR3aqO3Ic9cCNsXtW5UVw8KcB56zAG1sXkbaqAdJWwHAcTGe2zb63lUBqdQGQ4RBDTrxxqATgNZJyHGD263R6pQSt77tBFafxDsqCOwOOO7XAC13bsPTK+ynSVQnSVUITr7SgDTMYDHHKNmu/Ybco3ooxUaaazmoj5AY0ETZGTQygIbSEpFcBtJqTvMSIBQoUKAUKFCgFChQoBQoUKAUKFCgG32UrSUrSFJOYUAQeIMBlvdHjTvaYOgfCqpQeBzT65Za4N4UBhds3GmJeqtEhIFSpGKQMcTTIUFakcopAXkZHSEfR0Qp2yGHcXGkKJpUkDSNMqqGMBgjNsuI1KSdqSR8onNXucA76xxx9SI020LiypyDiMT3VA+VFAxn15bLbl31tpBITo0KqV7SATWgA17IBoX0c8Z8wPpHC75OanFch9IiIYSfZEeBtPhEB6/eV1etw13mnLKIZmXl5CkaLdu57DzLTqy4CutQkoCcFqT4a5Aa4LJS6Uo2ahoKNa9slXz1QGKSViuvr0BpLUfZTmBWlTsGIxOGIgzsXo1cNC4UtjCvtL1HIYA5jE4bDGosspQkJQkJSMgkAAa8AI7EBVWNd1iWA6tHap31UKsqGh1V3Ui2hQoBQoUKAUKFCgFChQoD/2Q=="/>
          <p:cNvSpPr>
            <a:spLocks noChangeAspect="1" noChangeArrowheads="1"/>
          </p:cNvSpPr>
          <p:nvPr/>
        </p:nvSpPr>
        <p:spPr bwMode="auto">
          <a:xfrm>
            <a:off x="155575" y="-82772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pic>
        <p:nvPicPr>
          <p:cNvPr id="2050" name="Picture 2" descr="https://encrypted-tbn2.gstatic.com/images?q=tbn:ANd9GcQOYGKW-bcgxmsqMTbzTAH95_AbBtzt3or9rESaOwIjRbR11in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5856"/>
            <a:ext cx="2228850" cy="2047876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xQSDxAQDxAQFA8PEBQWEBAVFA8PEBYXFBQWFhQWFRQYHCggGBooHBQUITEiJSksLi4uFx8zODMsNygtLisBCgoKDg0OGhAPGCwcHB8sLCwsLCwsLCwsLCwsLCwsLCwsLCwsLCwsLCwsLCwsLCwsLCwsLCwsLCwsLCwsLCw3LP/AABEIAOEA4QMBIgACEQEDEQH/xAAbAAABBQEBAAAAAAAAAAAAAAAAAQIDBAYFB//EADoQAAIBAgMGAggEBgMBAQAAAAECAAMRBAUhBhIxQVFhcZETIjJSgaHB0TNCYrEUI3KS4fBjgsKiB//EABkBAQEBAQEBAAAAAAAAAAAAAAABAwIEBf/EACMRAQEAAgMAAgMAAwEAAAAAAAABAhEDITEEEhNBUSIyYRT/2gAMAwEAAhEDEQA/APcYQhAIQhAIQhAIQhAIQhAIQhAIQhAIQhAIQhAIQhAIQhAIQhAIQhAIQhAIQhAIQhAIQhAIQhAIQhAIQhAIQhAIQhAIQhAIQhAIQhAIQhAIQhAIQhAIQhAIQhAIQhAIQhAIQhAISlj80pURerUVT7vFj8BrMtmO2pNxh6dv1vYnxCjTzMzz5ccfa6mFvjZVawUFmYKo4kkAeZkWEx1OqL0nVwDYkG9vHpPLMZj6lU3q1GY9zp8ANBG4TFvSYPScqw5j6jgZh/6u/Omn4evXrt4syuS7XK9kxA3H5OPwz4+6flNP6QWvcWPPlPRjyY5TcrO42HxLyjisdZSVF7CcypmBd91LMQBvsT6q3tbhz46eHCYZ/Kxx6nbTHhyvbvGqOo8xKea5vToUy7kH3VBG8x6CcpKq+k9GSzMV3mJNhYaDQacTLDIp9VgNRoCAfKY35l/jv8EUMJtuh/FpMvdWDj6Ts4XP8PU9msgPRj6M/wD1a8zmPyCk296MlanEC91v4chMpXosjFHFmHEf7yjH5WX77Lwx7AGvwheeR4bHVKf4dR18GIHlOxhNr8QntlKg/UArea2/ab4/Jx/bO8VeiwmUwu21M6VaTqeq2dfof3nZwmeUKnsVkueR9Q+TWms5cb5XFxsdKEQRZo5EIQgEIQgEIQgEIkgxeNp0l3qtRUH6iBfwHOBYjS1hcnTrMnmO2ii4oIWPvtdV+C8T8pl8wzatWP8AMqMR7oJVP7RpPPn8jGedtMeO1ucy2poUrhW9I4/Kmo+LcJlsx2rr1LhCKSdF9r4sfpacGJPLnz55f8bTjxhWYkkkkk8SdTEhEvMWhYl4hM7myuC3nNVluqGynS29bU26gGN6NbTZTs4Ws9clVOoQW3iP1dP3mmp0AiqiDdROCwB1PQDXxM52fZgUUJSF69U7tNe559hON2upiZ/H/wATXqYanvCnS0xD2I48EVuFz16Tr0lVF3QAqjkNBK+VYIUaYQak6u/NmPtMZZ3Bf7yIYKaaAAA8uR+BgDfRv97iSPY6SJrgWY8eDfeRYSgN24J9Y8zz8JQzvLhXTTSqt909f0ntLvZtehlZQ28zsbWYgINQbc/G0S6d/XbCuCCQRYg2IiXl/aMfzy1rb6g/HgZzQ01lY3qpLwjbxQZRawmPqUvwqjr2BNvLhOzhdsa66PuVB3BVvMfaZ2E6xzyx8rm4y+t5hdtaR/FpuncWdfvNHhMStRFqUzdGF1NmX5EXmA2WyH+If0lQEUEOvH1z0HbqfhPQ0QAWAAAFgBoABPdwZZ5TeTz5zGXUOhCE3cCEIQEMz20WzYrk1Kbbta3Mko1uR934TRQnOWMymqsuvHkOLwr0nKVFKuOIP7jqO8hnq+Z5ZTrpuVVv7p4Mp6qeUwGebPVMPdvbo8qg5dmHL9p4OXguPc7j0YckvrjRDCITMGoJjSYhMrYvFpTG9UYKO/0HEyonZp6Bk9AJRReFlufE6kzxmptLerTWmnqmogYniRvAEAcjx4+U9oFVbqL3uLgctP8AM55MbPXeHazT0JH5Tz53mdy+ka+YPiEa1HDg0ySCd92UXC9N0W1726y1nWJNJGYEkEHTmJQ2Kx6vhBYH8Wrv3VhqajHmNdCvCcT+tNNVvC1738JFSuxJvZeXfv4RyBbbtrADhwjSN1LLyGk5RPe2t9LRKji2vSReiFuJv1lX01mYOQQo6RsmKZQFNhwbUc7dvnKuZYj0YL30uPtOVme01Gne5Y2NgqhnYtyFgNPGUMZVqYnD1H/B9X+XvajeHAsOk6mNdb/jj59ndNsSUNRQyqAVJAtfW37RivPLRWLEsxJLaknUkniZdweNen+G7L2B08uE9n4eunk++729JDR4Mx2E2mqDR1Vx11Rvt8p2cLtBRb2iUP6hp5j6zO4WOplHaBnW2eyZsTUtqKSfiP8A+R3lDI8J/E1FWmy7p1Z7jdC8z3PaepZfh6dGmtOmV3VHUXJ5k9TNOHi+13fHGeevFjD0FRQiAKqiwA4CSxoYdRFnvmv08xYRIShYRt/HyMIDoSKvXVBd3VR1Yhf3nLxG02GTjVDHooL/ALTm5Se1ZLfHZjWUEWIuDxHETK4jbemPw6NRu7FUHyvOXiNs67ewtNPgXPz0mV5+Oft3OPJ0M/2RDXqYWwbUmlwU/wBJ/L4cPCYPH1RRv6Y+jKmxVtGv0txJnYxGeYh/ar1LHkLIPJbTk4qkKl/SAPfjvesfMzycmWFu8Y2xmUnbM5jtKdRRWw99uPwX7zNYrFM5LOxZupNz/iazMNl0a5pMUPQ3dfnrMvmWR16Vyybyj8yXcePUeU047h+ky25zVSNQbEag8wRwM922azta9Kk6roUJt0P5h53ngBeek/8A5tnn8k4e9qlM3XhqBr9SPhJ8jDeO3XDlrLVbPPmvTbdqG1jcNdj4TtZGxXC0f5e4AgsmlxpxPQmZjM8ctbcpt6pdrbw4256dbAzqvjwo9HTLnTTmx0ni709W3aTFBr7tiw0sCCR4yV6u6pL2GnXjOBRx4QAKAGA4kC/xMdUzhTff3bj4j4SapXUq4yy3vyvKgffFwOI56ec4FHaIoL4ilvJvEU6gC8L6byi0ZmGaM59JQZVPNTwbuOhnX1qbjrUcNRoNVqbqbzneJ09o+195i9ttpnGFZEAHpXKXvbTda5Xrw8IzNM9C+vXO8U4qt90HueZmAzrNmxNUu2ijRE5KJ6eLitu6x5eTU1FRTJkeVgZawOFeq4SkpZufQDqTyE9deZKtSaTJsgd7PWuqcQnB28fdHznRyTZ1KNnez1ev5V/pH1M7yiebPl/WLXHH+m4eiqKFRQqjkNJMGPU+ZiARbTB3o8Oep8zF9K3vN5mMjlW9gNSToOZ7RumoeMQ44VH/ALmmn2byatVtUrVayUuS77hn+ei95Z2c2VtariQCeK0uQ7t1Paa8Cevh4b7kwzznkM9F3PmfvCSQnq1GKrjsBTrLu1UVhyvxHgeUy2ZbFcTh3/6P+wYfWbOJaTPjxy9jqZWePJcbl9SibVqbL3OqnwYaGVjPYatIMCrAMp4ggEH4GZ3Mtj6T3NImk3QDeT+3l8J5M/jWf6tceb+vP4GdXMtn69G5ZCyD86XYeJHETlzzXGz1tLL4YRGFZLEtIORmOR0a1/SUxve+PVfzE4A2ZqYeoKuGqb26D6j2ViDy3hp8hNqRGlJpOSzpPrGPq59UWpSGIosgSoCxPbhYjQ62M09DaRFUtTN2YanifASSrhwwIZQQeIIBHlORidm6Z9akTSblu6p/YdPK0u8MvellsW3zr0xtvFWPHkR5xayoR6tWoTzFxY/KZjNMuxSet6NK1uDJow/6nU/C84JzWqDYkoRxU7wb431mk4pfKn5G4xWbk3TcLKBqNLAec4uNzeml9XtwCg72vduAEz9TNCRZm093W3x6ynisVvWAGgnePE5uaXHZi9W2+fVHBBoo+HMyqDHYag1RglNWZ24KBc/4HebrINkFp2qYiz1OScaa+PvGaZZY4RlJcq4ORbN1K9ne6Ufe03m/pH1M32X4BKKBKa2Xn1J6k8zLapHgTx58lybY4yGhY4CKBFmbsWhFlzK8sqYh9ymP6mPsqO5+kslt1Et0gwuGao4SmpZ24Af7oJv9ntnFoAO9mrW4/lXsv3l7Jsmp4ZLJq59qoR6x+w7TpT3cXBMe768+fJvqeEiwhPSyEIQgEIRpMmwpMaWjS0YWk2ujy0y+2OXU/wCHqV1pqKqWO8PVvqAbgaHSaFnnL2jG9hK4/wCM/LX6TPkkuNdY9V5omJHPSTg34TnGIrkcDPnael0rRLSrTxfvD4iWUqA8DIotAiOhAZuynmGVUqwtWpK3cizDwYaiXWYDiRK1TGqPZ1+Qlls8OmSzPYMG5w1XdPJHuy/3DX5GcbCbH4hqvo6gVFHtPcMLfptxPlN5UxTN2Hb7yPc0m8585NM7hKlyfJ6WGTdpLqfac6sx7n6TogTki/UyRaje8Zjd3uu/HTtFnPWu3WSDEt2k0u12EqjEnoJNh6u86Lb2nUeZAjRt2sjyN8Q1/ZpA+s/M9Qo5meg4DCJRQU6SgKPM9yecjogKoVQAFAAA4C0lDz38fHMI82WX2WQ0cDIA0eGmzhLCNBjpZUEIQlDCYxmgTI2M4dBmkbNEZpGxkCs0qY8b1KovWmw81MlZpCzSVY8niGPZbEjoSPLSNnznpNIiR0IElPFMOOo+cKmLY8NJFaJaAxiTxuYm7JLQtCGBZIBC0eBCo7RQI60LQEtFixICiXcnW+IojrVX95SnS2bF8XR/qJ8kY/SXH2JfHpoeSK0qK0mVp9B51pWkitKytJFM6RYBjwZApkgMIkvCNvElNI2MjJisZGTIprGRMY9jIWnKmOZA7SR5A5ko84zJbV6o/wCRv3Mry7nwtiav9V/MTn3nhvtbw6ES8LyKWEISAhaLAQACOEQR0KSJFMSARDC8beAt52NkhfFKfdRj8rf+pxC00GxlM+ld7HdCWB5XJGnyneE/yjnLxuEMnUyshkqme1gsKZKpldTJVMosKZIpkCmSKZUS3hGwlEbSJjJGkTSBjGRNJGkTSKjaQOJO0gqGc0YDaoWxTd1U/K30nJDTfZpgUqj11B6HmPAzK4/IXS5pHeHu6Bv8zzZ4Xe42xyjmXigyImxIIII4g3Bihpk6S3iiR3jgYDxFEbeLIHCOjRFhQY0mBMaTAQmMZojNL+U5Yap3nuKY+BbsO3edSb8S03K8tNY3NxTB1PM9hNpgaIQBVFgOAkNCiFAAFgBoOUuUhPThjMWVyXaTSwhlSnLKGaRwsLJFkKGSrOoJlkimRLJBKiSEbCA1oxpIZGYETSNpK0jaRULSu8sMJCwnNFSoJVqJL7rIHSRXGxuXJUHrqCeTcGHgZnsbkjpcp669OD+XObN0kLU5nlhK6lsef3tobgjiDofjHK012OyxKntLr7w0YfGcDGZNUTVPXXt7Q8RMrhY7mUUwY8GVw0kUzN0mBi3kYMcTIEYyJmiu06uUZRvWqVR6v5U69z2nWOO0t0jynKjUIeoLJyXm3+JqKVOwAHAcBFp05YVJ6ccdRnbsIssIsaqydFnUcnoJMkjUSZROkSLJlkSiSrOhIslEiWSrKh0IQgDCRmSmMIlELSNhJmEjYSKgYSJhLJEjZZyKrLI2WWWWRssmhUZJGyS4UjCkiqLJI2pS+acYacmhw8dlKVPaFm94aN/mZ/G5PUp3IG+nUe18RN0aUYcPOLhK6mVjzpWjmabPHbPpV1tut7y2B+PWQZbsxuNvVGDkH1RbQdyDzmf4rt393NyfJibVKo7qn1P2mjSlLa4e0kWlNscdM7dq605MqSUU5IEnWkRKklVY8LHqsukIqyVRBVjwJdBVEkURFEeolDlEkWNAjxKghHWiQHERjCSGNIlEREjIkxEaRIIGEYVk5EYVkVAVjCssFY0rArFI3clkrG7kgrbkQpLO5DcjQrejiinLG5F3Y0qvuRdyT7sN2EQ7kX0cmCxd2BCEjgkl3YoWNCMJHBZIFihZQ0LHhY4LHBYDQJIBACOAlQAR6iAEcBKC0ItosBDGmEIDDGtCEgaYwwhIGmNMIQpsIQgBiQhICKIQgJAQhAIohCA6KIQnQcIoiQkDxHCEJUOEcIkIDxHCLCULCEIH/9k="/>
          <p:cNvSpPr>
            <a:spLocks noChangeAspect="1" noChangeArrowheads="1"/>
          </p:cNvSpPr>
          <p:nvPr/>
        </p:nvSpPr>
        <p:spPr bwMode="auto">
          <a:xfrm>
            <a:off x="155575" y="-82772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/>
          </a:p>
        </p:txBody>
      </p:sp>
      <p:pic>
        <p:nvPicPr>
          <p:cNvPr id="2056" name="Picture 8" descr="http://kwawriters.org/wp-content/uploads/2012/08/think-outside-the-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961764"/>
            <a:ext cx="1304616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pEx2011 Presentation 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ChipEx2011 Presentation Frame</Template>
  <TotalTime>74</TotalTime>
  <Words>547</Words>
  <Application>Microsoft Office PowerPoint</Application>
  <PresentationFormat>On-screen Show (4:3)</PresentationFormat>
  <Paragraphs>151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ChipEx2011 Presentation Frame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Shlomo</dc:creator>
  <cp:lastModifiedBy>Elig</cp:lastModifiedBy>
  <cp:revision>34</cp:revision>
  <dcterms:created xsi:type="dcterms:W3CDTF">2012-03-31T15:04:35Z</dcterms:created>
  <dcterms:modified xsi:type="dcterms:W3CDTF">2014-04-20T15:09:09Z</dcterms:modified>
</cp:coreProperties>
</file>