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6"/>
  </p:notesMasterIdLst>
  <p:sldIdLst>
    <p:sldId id="304" r:id="rId2"/>
    <p:sldId id="305" r:id="rId3"/>
    <p:sldId id="306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</p:sldIdLst>
  <p:sldSz cx="9144000" cy="5143500" type="screen16x9"/>
  <p:notesSz cx="6858000" cy="9144000"/>
  <p:defaultTextStyle>
    <a:defPPr>
      <a:defRPr lang="de-DE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1B2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4"/>
    <p:restoredTop sz="93680"/>
  </p:normalViewPr>
  <p:slideViewPr>
    <p:cSldViewPr snapToGrid="0" snapToObjects="1" showGuides="1">
      <p:cViewPr>
        <p:scale>
          <a:sx n="96" d="100"/>
          <a:sy n="96" d="100"/>
        </p:scale>
        <p:origin x="-798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7F84-CF68-5E41-AA1E-02FFA9AEBEC6}" type="datetimeFigureOut">
              <a:rPr lang="de-DE" smtClean="0"/>
              <a:t>06.05.2019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C9E1F-B4F3-D743-9B5B-7121520BE0B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9E1F-B4F3-D743-9B5B-7121520BE0B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17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ran this at over 2 billion transistors. Runs at SoC level. It’s a structural analysis.</a:t>
            </a:r>
          </a:p>
          <a:p>
            <a:r>
              <a:rPr lang="en-US" dirty="0"/>
              <a:t>Failure Mode is </a:t>
            </a:r>
            <a:r>
              <a:rPr lang="en-US" dirty="0" err="1"/>
              <a:t>conversative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C9E1F-B4F3-D743-9B5B-7121520BE0B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03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ran this at over 2 billion transistors. Runs at SoC level. It’s a structural analysis.</a:t>
            </a:r>
          </a:p>
          <a:p>
            <a:r>
              <a:rPr lang="en-US" dirty="0"/>
              <a:t>Failure Mode is </a:t>
            </a:r>
            <a:r>
              <a:rPr lang="en-US" dirty="0" err="1"/>
              <a:t>conversative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C9E1F-B4F3-D743-9B5B-7121520BE0B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27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ran this at over 2 billion transistors. Runs at SoC level. It’s a structural analysis.</a:t>
            </a:r>
          </a:p>
          <a:p>
            <a:r>
              <a:rPr lang="en-US" dirty="0"/>
              <a:t>Failure Mode is </a:t>
            </a:r>
            <a:r>
              <a:rPr lang="en-US" dirty="0" err="1"/>
              <a:t>conversative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C9E1F-B4F3-D743-9B5B-7121520BE0B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44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C9E1F-B4F3-D743-9B5B-7121520BE0B4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8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C9E1F-B4F3-D743-9B5B-7121520BE0B4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25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C9E1F-B4F3-D743-9B5B-7121520BE0B4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0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4"/>
            <a:ext cx="9142890" cy="514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8253" y="2275835"/>
            <a:ext cx="7566286" cy="39741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2900"/>
              </a:lnSpc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8253" y="2686540"/>
            <a:ext cx="7566286" cy="3514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100"/>
              </a:lnSpc>
              <a:buNone/>
              <a:defRPr sz="2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noProof="0" dirty="0"/>
              <a:t>Longer Subtitle of Powerpoint Presentation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8253" y="3117902"/>
            <a:ext cx="7566286" cy="249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 dirty="0"/>
              <a:t>Name Surname, Date</a:t>
            </a:r>
          </a:p>
        </p:txBody>
      </p:sp>
    </p:spTree>
    <p:extLst>
      <p:ext uri="{BB962C8B-B14F-4D97-AF65-F5344CB8AC3E}">
        <p14:creationId xmlns:p14="http://schemas.microsoft.com/office/powerpoint/2010/main" val="166375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4"/>
            <a:ext cx="9142890" cy="51428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15657" y="1936057"/>
            <a:ext cx="4104495" cy="39741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2900"/>
              </a:lnSpc>
              <a:defRPr sz="2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5657" y="2313482"/>
            <a:ext cx="4104495" cy="5996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100"/>
              </a:lnSpc>
              <a:buNone/>
              <a:defRPr sz="1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noProof="0" dirty="0"/>
              <a:t>Longer Subtitle of </a:t>
            </a:r>
            <a:br>
              <a:rPr lang="en-US" noProof="0" dirty="0"/>
            </a:br>
            <a:r>
              <a:rPr lang="en-US" noProof="0" dirty="0"/>
              <a:t>Powerpoint Presentation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15657" y="3077929"/>
            <a:ext cx="4034541" cy="249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 dirty="0"/>
              <a:t>Name Surname, Date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348461" y="1658909"/>
            <a:ext cx="2174329" cy="2578308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1436" tIns="503975" rIns="91436" bIns="45718" anchor="t" anchorCtr="0"/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insert Photo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-1" y="1658909"/>
            <a:ext cx="2783175" cy="25783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4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8"/>
            <a:ext cx="9142890" cy="5142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8565" y="1738987"/>
            <a:ext cx="7630930" cy="3949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900"/>
              </a:lnSpc>
              <a:defRPr sz="28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for Section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58565" y="2157297"/>
            <a:ext cx="7630930" cy="300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4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 dirty="0"/>
              <a:t>» Subtitle for Section</a:t>
            </a:r>
          </a:p>
        </p:txBody>
      </p:sp>
    </p:spTree>
    <p:extLst>
      <p:ext uri="{BB962C8B-B14F-4D97-AF65-F5344CB8AC3E}">
        <p14:creationId xmlns:p14="http://schemas.microsoft.com/office/powerpoint/2010/main" val="183310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" y="-138"/>
            <a:ext cx="9142890" cy="514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464202"/>
            <a:ext cx="6356766" cy="3152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defRPr sz="2400" b="1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50" y="1166814"/>
            <a:ext cx="8496300" cy="3600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88990"/>
            <a:ext cx="6356766" cy="255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800" baseline="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 dirty="0"/>
              <a:t>Subtitle for Slide</a:t>
            </a:r>
          </a:p>
        </p:txBody>
      </p:sp>
      <p:sp>
        <p:nvSpPr>
          <p:cNvPr id="14" name="Rectangle 1"/>
          <p:cNvSpPr/>
          <p:nvPr userDrawn="1"/>
        </p:nvSpPr>
        <p:spPr>
          <a:xfrm>
            <a:off x="867259" y="4883823"/>
            <a:ext cx="3945434" cy="143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Confidential  |  © 2019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OneSpin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Solutions</a:t>
            </a:r>
          </a:p>
        </p:txBody>
      </p:sp>
      <p:sp>
        <p:nvSpPr>
          <p:cNvPr id="15" name="TextBox 7"/>
          <p:cNvSpPr txBox="1"/>
          <p:nvPr userDrawn="1"/>
        </p:nvSpPr>
        <p:spPr>
          <a:xfrm>
            <a:off x="323851" y="4883823"/>
            <a:ext cx="641576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/>
              <a:t>Page </a:t>
            </a:r>
            <a:fld id="{BEA4BDCE-C878-AD48-B34D-1B71810A0E11}" type="slidenum">
              <a:rPr lang="en-US" sz="900" b="1" smtClean="0"/>
              <a:t>‹#›</a:t>
            </a:fld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425576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3" orient="horz" pos="735" userDrawn="1">
          <p15:clr>
            <a:srgbClr val="FBAE40"/>
          </p15:clr>
        </p15:guide>
        <p15:guide id="4" orient="horz" pos="658" userDrawn="1">
          <p15:clr>
            <a:srgbClr val="FBAE40"/>
          </p15:clr>
        </p15:guide>
        <p15:guide id="5" orient="horz" pos="290" userDrawn="1">
          <p15:clr>
            <a:srgbClr val="FBAE40"/>
          </p15:clr>
        </p15:guide>
        <p15:guide id="6" orient="horz" pos="30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" y="-900"/>
            <a:ext cx="9142890" cy="514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464206"/>
            <a:ext cx="6356766" cy="3152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defRPr sz="2400" b="1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50" y="1166814"/>
            <a:ext cx="8496300" cy="3600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88994"/>
            <a:ext cx="6356766" cy="255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800" baseline="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 dirty="0"/>
              <a:t>Subtitle for Slide</a:t>
            </a:r>
          </a:p>
        </p:txBody>
      </p:sp>
      <p:sp>
        <p:nvSpPr>
          <p:cNvPr id="14" name="Rectangle 1"/>
          <p:cNvSpPr/>
          <p:nvPr userDrawn="1"/>
        </p:nvSpPr>
        <p:spPr>
          <a:xfrm>
            <a:off x="867259" y="4883826"/>
            <a:ext cx="3945434" cy="143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575756"/>
                </a:solidFill>
              </a:rPr>
              <a:t> |  © 2019 OneSpin Solutions</a:t>
            </a:r>
          </a:p>
        </p:txBody>
      </p:sp>
      <p:sp>
        <p:nvSpPr>
          <p:cNvPr id="15" name="TextBox 7"/>
          <p:cNvSpPr txBox="1"/>
          <p:nvPr userDrawn="1"/>
        </p:nvSpPr>
        <p:spPr>
          <a:xfrm>
            <a:off x="323851" y="4883826"/>
            <a:ext cx="641576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>
                <a:solidFill>
                  <a:srgbClr val="575756"/>
                </a:solidFill>
              </a:rPr>
              <a:t>Page </a:t>
            </a:r>
            <a:fld id="{BEA4BDCE-C878-AD48-B34D-1B71810A0E11}" type="slidenum">
              <a:rPr lang="en-US" sz="900" b="1" smtClean="0">
                <a:solidFill>
                  <a:srgbClr val="575756"/>
                </a:solidFill>
              </a:rPr>
              <a:pPr/>
              <a:t>‹#›</a:t>
            </a:fld>
            <a:endParaRPr lang="en-US" sz="900" b="1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02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35">
          <p15:clr>
            <a:srgbClr val="FBAE40"/>
          </p15:clr>
        </p15:guide>
        <p15:guide id="2" orient="horz" pos="658">
          <p15:clr>
            <a:srgbClr val="FBAE40"/>
          </p15:clr>
        </p15:guide>
        <p15:guide id="3" orient="horz" pos="290">
          <p15:clr>
            <a:srgbClr val="FBAE40"/>
          </p15:clr>
        </p15:guide>
        <p15:guide id="4" orient="horz" pos="30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01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5" r:id="rId3"/>
    <p:sldLayoutId id="2147483674" r:id="rId4"/>
    <p:sldLayoutId id="2147483678" r:id="rId5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Safety Solutions for Automotive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FMEDA automation and predictable ISO 26262 compliance 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900704" y="3632885"/>
            <a:ext cx="2901390" cy="6244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66" rtl="0" eaLnBrk="1" latinLnBrk="0" hangingPunct="1">
              <a:lnSpc>
                <a:spcPts val="16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Vladislav</a:t>
            </a:r>
            <a:r>
              <a:rPr lang="en-US" dirty="0"/>
              <a:t> </a:t>
            </a:r>
            <a:r>
              <a:rPr lang="en-US" dirty="0" err="1"/>
              <a:t>Palfy</a:t>
            </a:r>
            <a:endParaRPr lang="en-US" dirty="0"/>
          </a:p>
          <a:p>
            <a:r>
              <a:rPr lang="en-GB" dirty="0">
                <a:solidFill>
                  <a:srgbClr val="2071B2"/>
                </a:solidFill>
              </a:rPr>
              <a:t>vladislav.palfy@onespin.com</a:t>
            </a:r>
            <a:endParaRPr lang="en-US" dirty="0">
              <a:solidFill>
                <a:srgbClr val="2071B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79" y="3632885"/>
            <a:ext cx="3292592" cy="52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Safety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/>
              <a:t>Failure Mode Contribution Analysis (FCA) App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C6E5E-3438-4942-BDF9-92192D5AF41B}"/>
              </a:ext>
            </a:extLst>
          </p:cNvPr>
          <p:cNvSpPr txBox="1"/>
          <p:nvPr/>
        </p:nvSpPr>
        <p:spPr>
          <a:xfrm>
            <a:off x="163779" y="1269704"/>
            <a:ext cx="268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Safety Engineer analyzes</a:t>
            </a:r>
          </a:p>
          <a:p>
            <a:pPr algn="ctr"/>
            <a:r>
              <a:rPr lang="en-US" dirty="0"/>
              <a:t>the failure modes causing</a:t>
            </a:r>
          </a:p>
          <a:p>
            <a:pPr algn="ctr"/>
            <a:r>
              <a:rPr lang="en-US" dirty="0"/>
              <a:t>safety goal violations.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968BCD-4C0E-4D64-9B10-F183B17BDD84}"/>
              </a:ext>
            </a:extLst>
          </p:cNvPr>
          <p:cNvSpPr txBox="1"/>
          <p:nvPr/>
        </p:nvSpPr>
        <p:spPr>
          <a:xfrm>
            <a:off x="412776" y="3127649"/>
            <a:ext cx="5117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FCA  App runs a structural HW safety analysis by linking failures to faults (failure mode distribution). This is a deductive (top down) analysis validated by an automated inductive coherency check.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2349463"/>
            <a:ext cx="2174365" cy="43891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4D245F-4EBD-4E87-A6AE-A8E7EC873AC9}"/>
              </a:ext>
            </a:extLst>
          </p:cNvPr>
          <p:cNvSpPr txBox="1"/>
          <p:nvPr/>
        </p:nvSpPr>
        <p:spPr>
          <a:xfrm>
            <a:off x="412776" y="4107798"/>
            <a:ext cx="542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Automated failure mode distribution reduces engineering effort.</a:t>
            </a:r>
          </a:p>
          <a:p>
            <a:r>
              <a:rPr lang="en-US" dirty="0">
                <a:solidFill>
                  <a:schemeClr val="accent2"/>
                </a:solidFill>
              </a:rPr>
              <a:t>Precise fault allocation minimizes/eliminates fault simulation.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D62973-82C8-40EF-AC27-8502DECABA83}"/>
              </a:ext>
            </a:extLst>
          </p:cNvPr>
          <p:cNvSpPr txBox="1"/>
          <p:nvPr/>
        </p:nvSpPr>
        <p:spPr>
          <a:xfrm>
            <a:off x="2847653" y="1269704"/>
            <a:ext cx="22286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which failure mode can be caused by which fault?</a:t>
            </a:r>
          </a:p>
        </p:txBody>
      </p:sp>
      <p:sp>
        <p:nvSpPr>
          <p:cNvPr id="27" name="Textfeld 4">
            <a:extLst>
              <a:ext uri="{FF2B5EF4-FFF2-40B4-BE49-F238E27FC236}">
                <a16:creationId xmlns:a16="http://schemas.microsoft.com/office/drawing/2014/main" xmlns="" id="{458027B7-3B6F-4692-840C-BDD8D485F7E0}"/>
              </a:ext>
            </a:extLst>
          </p:cNvPr>
          <p:cNvSpPr txBox="1"/>
          <p:nvPr/>
        </p:nvSpPr>
        <p:spPr>
          <a:xfrm>
            <a:off x="523971" y="2215241"/>
            <a:ext cx="1213110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Goal </a:t>
            </a:r>
          </a:p>
        </p:txBody>
      </p:sp>
      <p:sp>
        <p:nvSpPr>
          <p:cNvPr id="28" name="Textfeld 4">
            <a:extLst>
              <a:ext uri="{FF2B5EF4-FFF2-40B4-BE49-F238E27FC236}">
                <a16:creationId xmlns:a16="http://schemas.microsoft.com/office/drawing/2014/main" xmlns="" id="{5B5FAF5C-142C-485E-B17B-443ED9020E9B}"/>
              </a:ext>
            </a:extLst>
          </p:cNvPr>
          <p:cNvSpPr txBox="1"/>
          <p:nvPr/>
        </p:nvSpPr>
        <p:spPr>
          <a:xfrm>
            <a:off x="2165895" y="2196243"/>
            <a:ext cx="1225099" cy="288147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Failure Mode</a:t>
            </a: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xmlns="" id="{24A28618-2DA8-4AEC-BF32-58D8837B3751}"/>
              </a:ext>
            </a:extLst>
          </p:cNvPr>
          <p:cNvSpPr txBox="1"/>
          <p:nvPr/>
        </p:nvSpPr>
        <p:spPr>
          <a:xfrm>
            <a:off x="3740196" y="2188814"/>
            <a:ext cx="1225099" cy="288147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Fault</a:t>
            </a:r>
          </a:p>
        </p:txBody>
      </p:sp>
      <p:sp>
        <p:nvSpPr>
          <p:cNvPr id="30" name="Dreieck 19">
            <a:extLst>
              <a:ext uri="{FF2B5EF4-FFF2-40B4-BE49-F238E27FC236}">
                <a16:creationId xmlns:a16="http://schemas.microsoft.com/office/drawing/2014/main" xmlns="" id="{B073F0C9-04B9-4BD2-A5B8-C8413E4223E7}"/>
              </a:ext>
            </a:extLst>
          </p:cNvPr>
          <p:cNvSpPr/>
          <p:nvPr/>
        </p:nvSpPr>
        <p:spPr>
          <a:xfrm rot="16200000">
            <a:off x="1769685" y="2281877"/>
            <a:ext cx="315291" cy="127729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31" name="Dreieck 19">
            <a:extLst>
              <a:ext uri="{FF2B5EF4-FFF2-40B4-BE49-F238E27FC236}">
                <a16:creationId xmlns:a16="http://schemas.microsoft.com/office/drawing/2014/main" xmlns="" id="{4A980AD8-4AEF-4C10-93D6-37AAED634C05}"/>
              </a:ext>
            </a:extLst>
          </p:cNvPr>
          <p:cNvSpPr/>
          <p:nvPr/>
        </p:nvSpPr>
        <p:spPr>
          <a:xfrm rot="5400000">
            <a:off x="3435040" y="2266587"/>
            <a:ext cx="307882" cy="127728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B73C4C-19FD-4A45-9DF6-3DD00EDFE0A9}"/>
              </a:ext>
            </a:extLst>
          </p:cNvPr>
          <p:cNvSpPr txBox="1"/>
          <p:nvPr/>
        </p:nvSpPr>
        <p:spPr>
          <a:xfrm>
            <a:off x="412776" y="2721789"/>
            <a:ext cx="5117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 which Safety Mechanisms are in place? </a:t>
            </a:r>
          </a:p>
        </p:txBody>
      </p:sp>
    </p:spTree>
    <p:extLst>
      <p:ext uri="{BB962C8B-B14F-4D97-AF65-F5344CB8AC3E}">
        <p14:creationId xmlns:p14="http://schemas.microsoft.com/office/powerpoint/2010/main" val="34078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4EF6C5-4FF5-4020-B5B8-D909F0FF7636}"/>
              </a:ext>
            </a:extLst>
          </p:cNvPr>
          <p:cNvSpPr/>
          <p:nvPr/>
        </p:nvSpPr>
        <p:spPr>
          <a:xfrm>
            <a:off x="2594317" y="1404619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FAF54D-51CF-4147-B99D-B1DB5DFB2BEF}"/>
              </a:ext>
            </a:extLst>
          </p:cNvPr>
          <p:cNvSpPr/>
          <p:nvPr/>
        </p:nvSpPr>
        <p:spPr>
          <a:xfrm>
            <a:off x="2448742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C0352D23-8428-482C-A9E7-DB6198F679A8}"/>
              </a:ext>
            </a:extLst>
          </p:cNvPr>
          <p:cNvSpPr/>
          <p:nvPr/>
        </p:nvSpPr>
        <p:spPr>
          <a:xfrm>
            <a:off x="2089907" y="2090729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3B6532-2056-4B18-8A11-0CA35C65D37B}"/>
              </a:ext>
            </a:extLst>
          </p:cNvPr>
          <p:cNvSpPr/>
          <p:nvPr/>
        </p:nvSpPr>
        <p:spPr>
          <a:xfrm>
            <a:off x="2588454" y="1789512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8754E4B-8E54-4E80-A27B-B531DE56E9F4}"/>
              </a:ext>
            </a:extLst>
          </p:cNvPr>
          <p:cNvSpPr/>
          <p:nvPr/>
        </p:nvSpPr>
        <p:spPr>
          <a:xfrm>
            <a:off x="4151865" y="1397747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F8F0C38-D9B8-4AC9-9093-62A11F020CE6}"/>
              </a:ext>
            </a:extLst>
          </p:cNvPr>
          <p:cNvSpPr/>
          <p:nvPr/>
        </p:nvSpPr>
        <p:spPr>
          <a:xfrm>
            <a:off x="4144310" y="181592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F9F48B3-64CE-49B3-B8C7-FEFB4A8CCCC7}"/>
              </a:ext>
            </a:extLst>
          </p:cNvPr>
          <p:cNvSpPr/>
          <p:nvPr/>
        </p:nvSpPr>
        <p:spPr>
          <a:xfrm>
            <a:off x="4145510" y="193952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D44AE8A-506F-42E2-8762-DAEC51951CBE}"/>
              </a:ext>
            </a:extLst>
          </p:cNvPr>
          <p:cNvSpPr/>
          <p:nvPr/>
        </p:nvSpPr>
        <p:spPr>
          <a:xfrm>
            <a:off x="4005689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C00847-6A7F-4C0B-9AA9-32ED1A04BED0}"/>
              </a:ext>
            </a:extLst>
          </p:cNvPr>
          <p:cNvSpPr/>
          <p:nvPr/>
        </p:nvSpPr>
        <p:spPr>
          <a:xfrm>
            <a:off x="4027722" y="1818041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572FD73-8F4C-44B8-9A1A-DF9EF090C176}"/>
              </a:ext>
            </a:extLst>
          </p:cNvPr>
          <p:cNvSpPr/>
          <p:nvPr/>
        </p:nvSpPr>
        <p:spPr>
          <a:xfrm>
            <a:off x="3646854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694257-4203-48CE-A9CE-85CBED1D0C3C}"/>
              </a:ext>
            </a:extLst>
          </p:cNvPr>
          <p:cNvSpPr/>
          <p:nvPr/>
        </p:nvSpPr>
        <p:spPr>
          <a:xfrm>
            <a:off x="3644599" y="1808775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8279549-A3EA-4796-ADBE-2BE4B07B77AF}"/>
              </a:ext>
            </a:extLst>
          </p:cNvPr>
          <p:cNvSpPr/>
          <p:nvPr/>
        </p:nvSpPr>
        <p:spPr>
          <a:xfrm>
            <a:off x="2956431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8DE8960-D2D3-433C-AE2A-345CFCFE3584}"/>
              </a:ext>
            </a:extLst>
          </p:cNvPr>
          <p:cNvSpPr/>
          <p:nvPr/>
        </p:nvSpPr>
        <p:spPr>
          <a:xfrm>
            <a:off x="2947289" y="1789512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C92693B-93A0-4C1F-8E6A-305C71DF7E41}"/>
              </a:ext>
            </a:extLst>
          </p:cNvPr>
          <p:cNvSpPr/>
          <p:nvPr/>
        </p:nvSpPr>
        <p:spPr>
          <a:xfrm>
            <a:off x="4491172" y="1397747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DE0B6FC-7885-40A4-8C1D-0611D44B78EE}"/>
              </a:ext>
            </a:extLst>
          </p:cNvPr>
          <p:cNvSpPr/>
          <p:nvPr/>
        </p:nvSpPr>
        <p:spPr>
          <a:xfrm>
            <a:off x="4463977" y="224582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317EAA4-7C6A-498D-AA1D-2E87563DA5CD}"/>
              </a:ext>
            </a:extLst>
          </p:cNvPr>
          <p:cNvSpPr/>
          <p:nvPr/>
        </p:nvSpPr>
        <p:spPr>
          <a:xfrm>
            <a:off x="4465177" y="236942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444C28E-4E9F-4028-B82A-C00215636A51}"/>
              </a:ext>
            </a:extLst>
          </p:cNvPr>
          <p:cNvSpPr/>
          <p:nvPr/>
        </p:nvSpPr>
        <p:spPr>
          <a:xfrm>
            <a:off x="4472804" y="181381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5C9407D-E5AF-4EC0-BE43-EBC3F78EBA06}"/>
              </a:ext>
            </a:extLst>
          </p:cNvPr>
          <p:cNvSpPr/>
          <p:nvPr/>
        </p:nvSpPr>
        <p:spPr>
          <a:xfrm>
            <a:off x="4472804" y="193741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43C852C-DB78-4EF4-A3A0-3E3E5A25EE2A}"/>
              </a:ext>
            </a:extLst>
          </p:cNvPr>
          <p:cNvSpPr/>
          <p:nvPr/>
        </p:nvSpPr>
        <p:spPr>
          <a:xfrm>
            <a:off x="3646854" y="224793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9DD5D4D-E6F1-4D0E-97AA-24CE2E9F7D8B}"/>
              </a:ext>
            </a:extLst>
          </p:cNvPr>
          <p:cNvSpPr/>
          <p:nvPr/>
        </p:nvSpPr>
        <p:spPr>
          <a:xfrm>
            <a:off x="3648054" y="237153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E0B1924-DECF-4A11-A2F4-BBD899A6A7FB}"/>
              </a:ext>
            </a:extLst>
          </p:cNvPr>
          <p:cNvSpPr/>
          <p:nvPr/>
        </p:nvSpPr>
        <p:spPr>
          <a:xfrm>
            <a:off x="2923484" y="224667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2A16C85-781F-465A-B849-A05B7689FE03}"/>
              </a:ext>
            </a:extLst>
          </p:cNvPr>
          <p:cNvSpPr/>
          <p:nvPr/>
        </p:nvSpPr>
        <p:spPr>
          <a:xfrm>
            <a:off x="2924684" y="237027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8A6EE99-9A62-49BB-A48C-263BB672AD6C}"/>
              </a:ext>
            </a:extLst>
          </p:cNvPr>
          <p:cNvSpPr/>
          <p:nvPr/>
        </p:nvSpPr>
        <p:spPr>
          <a:xfrm>
            <a:off x="2106361" y="224878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AECB4F4-0F15-48F8-9CAA-1847F673E2BD}"/>
              </a:ext>
            </a:extLst>
          </p:cNvPr>
          <p:cNvSpPr/>
          <p:nvPr/>
        </p:nvSpPr>
        <p:spPr>
          <a:xfrm>
            <a:off x="2107561" y="237238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1A780A-2657-4DAA-87AC-411C2E67CE86}"/>
              </a:ext>
            </a:extLst>
          </p:cNvPr>
          <p:cNvSpPr/>
          <p:nvPr/>
        </p:nvSpPr>
        <p:spPr>
          <a:xfrm>
            <a:off x="2089907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ECA92-D510-452D-84EE-6B51F9D0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FCA Example: FIFO with ECC Protection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430A83-A7B2-4286-B8B1-6EB362C4E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FCA results with diagnostic coverage estimation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8C386-AFF0-49ED-8078-5FB18FD937AA}"/>
              </a:ext>
            </a:extLst>
          </p:cNvPr>
          <p:cNvSpPr/>
          <p:nvPr/>
        </p:nvSpPr>
        <p:spPr>
          <a:xfrm>
            <a:off x="2197484" y="1184031"/>
            <a:ext cx="2284147" cy="13732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F0E022-E91A-4E2E-8781-254DD73B1FF2}"/>
              </a:ext>
            </a:extLst>
          </p:cNvPr>
          <p:cNvSpPr/>
          <p:nvPr/>
        </p:nvSpPr>
        <p:spPr>
          <a:xfrm>
            <a:off x="2956431" y="1301869"/>
            <a:ext cx="798000" cy="741600"/>
          </a:xfrm>
          <a:prstGeom prst="rect">
            <a:avLst/>
          </a:prstGeom>
          <a:pattFill prst="lgGrid">
            <a:fgClr>
              <a:srgbClr val="AFABAB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6CA31F-5051-4CB9-9F7C-7C6C547F292E}"/>
              </a:ext>
            </a:extLst>
          </p:cNvPr>
          <p:cNvSpPr/>
          <p:nvPr/>
        </p:nvSpPr>
        <p:spPr>
          <a:xfrm>
            <a:off x="4014831" y="1301869"/>
            <a:ext cx="238147" cy="74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BC839F-21CC-4270-AFA6-6773FE280107}"/>
              </a:ext>
            </a:extLst>
          </p:cNvPr>
          <p:cNvSpPr/>
          <p:nvPr/>
        </p:nvSpPr>
        <p:spPr>
          <a:xfrm>
            <a:off x="2956431" y="2251985"/>
            <a:ext cx="798000" cy="216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53AB37-53A8-4DD3-B4A2-5AF509D7A655}"/>
              </a:ext>
            </a:extLst>
          </p:cNvPr>
          <p:cNvSpPr txBox="1"/>
          <p:nvPr/>
        </p:nvSpPr>
        <p:spPr>
          <a:xfrm>
            <a:off x="1668107" y="1324092"/>
            <a:ext cx="601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35B48DE-C647-4911-89D3-A751D3663D91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2197484" y="1456483"/>
            <a:ext cx="251258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18A0C5D-CE1B-407B-8FEF-44DA00733D82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2701894" y="1456483"/>
            <a:ext cx="254537" cy="5286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54BB58F-5252-4742-9C52-A4673E79CF9E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2696031" y="1846662"/>
            <a:ext cx="251258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FB37619-4AC7-4897-8F7D-1F0E973D172F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3754431" y="1456483"/>
            <a:ext cx="251258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B97DFA3-50D7-451D-8207-CEA3A64D1AC3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752176" y="1865413"/>
            <a:ext cx="269450" cy="512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778806C-589D-453A-8AA1-D4EB4F513E34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4259442" y="1454897"/>
            <a:ext cx="231730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0E86AA8-4A55-4B62-94F5-F37F86BDEECC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3754431" y="230297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43451B4-98FD-48F3-81C1-3BBA4124227B}"/>
              </a:ext>
            </a:extLst>
          </p:cNvPr>
          <p:cNvCxnSpPr>
            <a:cxnSpLocks/>
            <a:stCxn id="38" idx="3"/>
            <a:endCxn id="40" idx="1"/>
          </p:cNvCxnSpPr>
          <p:nvPr/>
        </p:nvCxnSpPr>
        <p:spPr>
          <a:xfrm flipV="1">
            <a:off x="3755631" y="242657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53F7BA4-147D-4791-A500-5748DDC4A6CE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2213938" y="230382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2929B4E-A43F-48DC-9918-35F047E6BBF7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 flipV="1">
            <a:off x="2215138" y="242742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209EDBEB-A98F-45A7-AC47-E2E877DDEBAE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4251887" y="1870964"/>
            <a:ext cx="220917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B2D62E70-9E54-43E1-8BD6-3ACFA6DF28C9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>
          <a:xfrm flipV="1">
            <a:off x="4253087" y="1994564"/>
            <a:ext cx="219717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5421D4E-FADF-4866-A91A-AC3BA95FB17A}"/>
              </a:ext>
            </a:extLst>
          </p:cNvPr>
          <p:cNvSpPr txBox="1"/>
          <p:nvPr/>
        </p:nvSpPr>
        <p:spPr>
          <a:xfrm>
            <a:off x="1675549" y="2161271"/>
            <a:ext cx="601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C74874D-EB39-4F62-8746-07F6BCFA3E76}"/>
              </a:ext>
            </a:extLst>
          </p:cNvPr>
          <p:cNvSpPr txBox="1"/>
          <p:nvPr/>
        </p:nvSpPr>
        <p:spPr>
          <a:xfrm rot="16200000">
            <a:off x="2219016" y="1521926"/>
            <a:ext cx="709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209F1A3-DD3C-482C-91ED-EEAF50F2DEDC}"/>
              </a:ext>
            </a:extLst>
          </p:cNvPr>
          <p:cNvSpPr txBox="1"/>
          <p:nvPr/>
        </p:nvSpPr>
        <p:spPr>
          <a:xfrm rot="16200000">
            <a:off x="3773864" y="1511100"/>
            <a:ext cx="709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decode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A198670-4369-4EB2-A107-D8154CD5F4B7}"/>
              </a:ext>
            </a:extLst>
          </p:cNvPr>
          <p:cNvSpPr txBox="1"/>
          <p:nvPr/>
        </p:nvSpPr>
        <p:spPr>
          <a:xfrm>
            <a:off x="2965490" y="2216129"/>
            <a:ext cx="779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control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1359598-85C4-4954-9C4F-86EA0975288A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3355431" y="2043469"/>
            <a:ext cx="0" cy="208516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69F3E9A-C33A-4EBB-8FC6-6BC98252F71E}"/>
              </a:ext>
            </a:extLst>
          </p:cNvPr>
          <p:cNvSpPr txBox="1"/>
          <p:nvPr/>
        </p:nvSpPr>
        <p:spPr>
          <a:xfrm>
            <a:off x="1607038" y="2295663"/>
            <a:ext cx="63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B4DB4B9-390B-42CE-8D4E-7A506EBEF1AB}"/>
              </a:ext>
            </a:extLst>
          </p:cNvPr>
          <p:cNvSpPr txBox="1"/>
          <p:nvPr/>
        </p:nvSpPr>
        <p:spPr>
          <a:xfrm>
            <a:off x="4517164" y="1298719"/>
            <a:ext cx="790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rd_data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4C4B092-7805-4008-92A0-51971DF03F1A}"/>
              </a:ext>
            </a:extLst>
          </p:cNvPr>
          <p:cNvSpPr txBox="1"/>
          <p:nvPr/>
        </p:nvSpPr>
        <p:spPr>
          <a:xfrm>
            <a:off x="4517164" y="1730722"/>
            <a:ext cx="88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rd_error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571B61E-C513-4DC6-A142-ECF870C0FA1B}"/>
              </a:ext>
            </a:extLst>
          </p:cNvPr>
          <p:cNvSpPr txBox="1"/>
          <p:nvPr/>
        </p:nvSpPr>
        <p:spPr>
          <a:xfrm>
            <a:off x="4517164" y="1878042"/>
            <a:ext cx="1200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rd_corrected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46BEE4E-379C-4EB9-BD47-73D52A105101}"/>
              </a:ext>
            </a:extLst>
          </p:cNvPr>
          <p:cNvSpPr txBox="1"/>
          <p:nvPr/>
        </p:nvSpPr>
        <p:spPr>
          <a:xfrm>
            <a:off x="4526805" y="2160414"/>
            <a:ext cx="88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full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CF69190-9C9F-48B2-8D74-67D02840760A}"/>
              </a:ext>
            </a:extLst>
          </p:cNvPr>
          <p:cNvSpPr txBox="1"/>
          <p:nvPr/>
        </p:nvSpPr>
        <p:spPr>
          <a:xfrm>
            <a:off x="4526805" y="2322071"/>
            <a:ext cx="88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1F082C4-E6CA-4DF3-B631-069A3CE5BCC7}"/>
              </a:ext>
            </a:extLst>
          </p:cNvPr>
          <p:cNvSpPr txBox="1"/>
          <p:nvPr/>
        </p:nvSpPr>
        <p:spPr>
          <a:xfrm>
            <a:off x="3159395" y="1532259"/>
            <a:ext cx="441924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FFs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52D1256-9EA0-4BF4-B572-E0744ED17E5F}"/>
              </a:ext>
            </a:extLst>
          </p:cNvPr>
          <p:cNvSpPr/>
          <p:nvPr/>
        </p:nvSpPr>
        <p:spPr>
          <a:xfrm>
            <a:off x="3140277" y="2088619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9502F72B-AA3F-466B-8212-3F6DEB9B0A94}"/>
              </a:ext>
            </a:extLst>
          </p:cNvPr>
          <p:cNvCxnSpPr>
            <a:cxnSpLocks/>
            <a:stCxn id="96" idx="3"/>
            <a:endCxn id="85" idx="1"/>
          </p:cNvCxnSpPr>
          <p:nvPr/>
        </p:nvCxnSpPr>
        <p:spPr>
          <a:xfrm flipV="1">
            <a:off x="2694886" y="2145769"/>
            <a:ext cx="445391" cy="4106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2A93BBBA-C807-429D-B36E-D00676609963}"/>
              </a:ext>
            </a:extLst>
          </p:cNvPr>
          <p:cNvCxnSpPr>
            <a:cxnSpLocks/>
          </p:cNvCxnSpPr>
          <p:nvPr/>
        </p:nvCxnSpPr>
        <p:spPr>
          <a:xfrm>
            <a:off x="3147170" y="2042580"/>
            <a:ext cx="0" cy="209405"/>
          </a:xfrm>
          <a:prstGeom prst="line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25CACFC-CF36-44D9-86DB-4B1FEB40ACA6}"/>
              </a:ext>
            </a:extLst>
          </p:cNvPr>
          <p:cNvSpPr txBox="1"/>
          <p:nvPr/>
        </p:nvSpPr>
        <p:spPr>
          <a:xfrm>
            <a:off x="1461285" y="2028989"/>
            <a:ext cx="771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A75CBEA9-A44F-43FB-A8A6-7236D1450E51}"/>
              </a:ext>
            </a:extLst>
          </p:cNvPr>
          <p:cNvSpPr/>
          <p:nvPr/>
        </p:nvSpPr>
        <p:spPr>
          <a:xfrm>
            <a:off x="3790703" y="1424477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0E38CD7-2F2B-4DE8-A278-1364E58F3FA9}"/>
              </a:ext>
            </a:extLst>
          </p:cNvPr>
          <p:cNvSpPr/>
          <p:nvPr/>
        </p:nvSpPr>
        <p:spPr>
          <a:xfrm>
            <a:off x="3793590" y="1833879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1C6DB327-631C-47C8-A3C3-3C188E18DC78}"/>
              </a:ext>
            </a:extLst>
          </p:cNvPr>
          <p:cNvSpPr/>
          <p:nvPr/>
        </p:nvSpPr>
        <p:spPr>
          <a:xfrm>
            <a:off x="4447531" y="1418124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C19D6DD7-3548-493D-845D-0CF97B649472}"/>
              </a:ext>
            </a:extLst>
          </p:cNvPr>
          <p:cNvSpPr/>
          <p:nvPr/>
        </p:nvSpPr>
        <p:spPr>
          <a:xfrm>
            <a:off x="4435693" y="1834938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9ADB7C20-8CDB-4837-B446-752F80F1A5A8}"/>
              </a:ext>
            </a:extLst>
          </p:cNvPr>
          <p:cNvSpPr/>
          <p:nvPr/>
        </p:nvSpPr>
        <p:spPr>
          <a:xfrm>
            <a:off x="4439692" y="1956995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EDEF11B9-F149-4B7E-A9C9-FFA11FCBE071}"/>
              </a:ext>
            </a:extLst>
          </p:cNvPr>
          <p:cNvSpPr/>
          <p:nvPr/>
        </p:nvSpPr>
        <p:spPr>
          <a:xfrm>
            <a:off x="4433866" y="2268109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855B8CB9-C21F-4BFE-989F-D15E6ECE68D6}"/>
              </a:ext>
            </a:extLst>
          </p:cNvPr>
          <p:cNvSpPr/>
          <p:nvPr/>
        </p:nvSpPr>
        <p:spPr>
          <a:xfrm>
            <a:off x="4433839" y="2391709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2E03D6B6-77B1-4253-8093-79F215B802FB}"/>
              </a:ext>
            </a:extLst>
          </p:cNvPr>
          <p:cNvSpPr/>
          <p:nvPr/>
        </p:nvSpPr>
        <p:spPr>
          <a:xfrm>
            <a:off x="3310314" y="2144314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748F99B6-AA4A-42A5-8D25-6E5AC4BE08D8}"/>
              </a:ext>
            </a:extLst>
          </p:cNvPr>
          <p:cNvSpPr/>
          <p:nvPr/>
        </p:nvSpPr>
        <p:spPr>
          <a:xfrm>
            <a:off x="3016078" y="2111719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01767D5B-0C47-4B58-9865-57A248BC937F}"/>
              </a:ext>
            </a:extLst>
          </p:cNvPr>
          <p:cNvSpPr/>
          <p:nvPr/>
        </p:nvSpPr>
        <p:spPr>
          <a:xfrm>
            <a:off x="2731167" y="1812450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840B2636-E9FF-4343-B670-9C644369F997}"/>
              </a:ext>
            </a:extLst>
          </p:cNvPr>
          <p:cNvSpPr/>
          <p:nvPr/>
        </p:nvSpPr>
        <p:spPr>
          <a:xfrm>
            <a:off x="2734242" y="1421246"/>
            <a:ext cx="90233" cy="73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3002F12B-2B36-47DE-BE1F-D6218473444A}"/>
              </a:ext>
            </a:extLst>
          </p:cNvPr>
          <p:cNvSpPr/>
          <p:nvPr/>
        </p:nvSpPr>
        <p:spPr>
          <a:xfrm>
            <a:off x="2457884" y="1301869"/>
            <a:ext cx="238147" cy="74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3EDF6B9-5C54-4187-B663-B89B5B116AC6}"/>
              </a:ext>
            </a:extLst>
          </p:cNvPr>
          <p:cNvSpPr/>
          <p:nvPr/>
        </p:nvSpPr>
        <p:spPr>
          <a:xfrm>
            <a:off x="2456739" y="2092724"/>
            <a:ext cx="238147" cy="1143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CF054DD1-BA47-4104-8ABD-A93395F367BB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2197484" y="2149875"/>
            <a:ext cx="259255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xmlns="" id="{FF21620E-ADC0-4C0E-8D61-F790E0E95D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7647" y="2848171"/>
          <a:ext cx="6975026" cy="1706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680">
                  <a:extLst>
                    <a:ext uri="{9D8B030D-6E8A-4147-A177-3AD203B41FA5}">
                      <a16:colId xmlns:a16="http://schemas.microsoft.com/office/drawing/2014/main" xmlns="" val="2588301951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xmlns="" val="21546189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364017329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xmlns="" val="1172278720"/>
                    </a:ext>
                  </a:extLst>
                </a:gridCol>
                <a:gridCol w="1711037">
                  <a:extLst>
                    <a:ext uri="{9D8B030D-6E8A-4147-A177-3AD203B41FA5}">
                      <a16:colId xmlns:a16="http://schemas.microsoft.com/office/drawing/2014/main" xmlns="" val="4118843328"/>
                    </a:ext>
                  </a:extLst>
                </a:gridCol>
              </a:tblGrid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Sub part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Area / Failure Mode 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State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Fault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Diagnostic Coverage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7653537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151.2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9697660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32.3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434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692786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 err="1"/>
                        <a:t>clk</a:t>
                      </a:r>
                      <a:r>
                        <a:rPr lang="en-US" sz="1000" dirty="0"/>
                        <a:t>/</a:t>
                      </a:r>
                      <a:r>
                        <a:rPr lang="en-US" sz="1000" dirty="0" err="1"/>
                        <a:t>rst</a:t>
                      </a:r>
                      <a:r>
                        <a:rPr lang="en-US" sz="1000" dirty="0"/>
                        <a:t>-tree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033735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active-encode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52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?%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7037001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active-decode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9.55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126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?%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2399762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passive-decode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10.73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130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?%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37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7FB46-AFEB-4B82-9C65-50F1248A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Safety Analysis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E324D-59C5-414C-8E14-88AA7342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ISO 26262 compliant flow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C9C9229-207C-49AF-8D73-5CCA8184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0" y="2499286"/>
            <a:ext cx="2599519" cy="2019084"/>
          </a:xfrm>
          <a:prstGeom prst="rect">
            <a:avLst/>
          </a:prstGeom>
        </p:spPr>
      </p:pic>
      <p:sp>
        <p:nvSpPr>
          <p:cNvPr id="67" name="Dreieck 19">
            <a:extLst>
              <a:ext uri="{FF2B5EF4-FFF2-40B4-BE49-F238E27FC236}">
                <a16:creationId xmlns:a16="http://schemas.microsoft.com/office/drawing/2014/main" xmlns="" id="{18F868C8-4465-4A7A-BB0B-5E46FC91CFBD}"/>
              </a:ext>
            </a:extLst>
          </p:cNvPr>
          <p:cNvSpPr/>
          <p:nvPr/>
        </p:nvSpPr>
        <p:spPr>
          <a:xfrm rot="10800000">
            <a:off x="4332377" y="2211559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7920806-D568-477F-8CCE-6676D61403FD}"/>
              </a:ext>
            </a:extLst>
          </p:cNvPr>
          <p:cNvSpPr/>
          <p:nvPr/>
        </p:nvSpPr>
        <p:spPr>
          <a:xfrm>
            <a:off x="3541150" y="3079272"/>
            <a:ext cx="2125186" cy="62735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reieck 19">
            <a:extLst>
              <a:ext uri="{FF2B5EF4-FFF2-40B4-BE49-F238E27FC236}">
                <a16:creationId xmlns:a16="http://schemas.microsoft.com/office/drawing/2014/main" xmlns="" id="{E402BC5E-F908-4BA3-AA52-277400BDCE1F}"/>
              </a:ext>
            </a:extLst>
          </p:cNvPr>
          <p:cNvSpPr/>
          <p:nvPr/>
        </p:nvSpPr>
        <p:spPr>
          <a:xfrm rot="10800000">
            <a:off x="4369385" y="293586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feld 4">
            <a:extLst>
              <a:ext uri="{FF2B5EF4-FFF2-40B4-BE49-F238E27FC236}">
                <a16:creationId xmlns:a16="http://schemas.microsoft.com/office/drawing/2014/main" xmlns="" id="{DA94B54B-805C-4C56-8340-604B17CDD7CC}"/>
              </a:ext>
            </a:extLst>
          </p:cNvPr>
          <p:cNvSpPr txBox="1"/>
          <p:nvPr/>
        </p:nvSpPr>
        <p:spPr>
          <a:xfrm>
            <a:off x="3599897" y="2526416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73" name="Textfeld 4">
            <a:extLst>
              <a:ext uri="{FF2B5EF4-FFF2-40B4-BE49-F238E27FC236}">
                <a16:creationId xmlns:a16="http://schemas.microsoft.com/office/drawing/2014/main" xmlns="" id="{DEB7FE08-5C08-4611-9C06-90A18082E32A}"/>
              </a:ext>
            </a:extLst>
          </p:cNvPr>
          <p:cNvSpPr txBox="1"/>
          <p:nvPr/>
        </p:nvSpPr>
        <p:spPr>
          <a:xfrm>
            <a:off x="3599897" y="3124367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74" name="Dreieck 19">
            <a:extLst>
              <a:ext uri="{FF2B5EF4-FFF2-40B4-BE49-F238E27FC236}">
                <a16:creationId xmlns:a16="http://schemas.microsoft.com/office/drawing/2014/main" xmlns="" id="{734D4B47-AB83-4C00-AEB6-A3057DE878AF}"/>
              </a:ext>
            </a:extLst>
          </p:cNvPr>
          <p:cNvSpPr/>
          <p:nvPr/>
        </p:nvSpPr>
        <p:spPr>
          <a:xfrm rot="10800000">
            <a:off x="4355020" y="370663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5" name="Textfeld 4">
            <a:extLst>
              <a:ext uri="{FF2B5EF4-FFF2-40B4-BE49-F238E27FC236}">
                <a16:creationId xmlns:a16="http://schemas.microsoft.com/office/drawing/2014/main" xmlns="" id="{EA2BFA7E-9376-42B5-8B28-F5CF3FB6C7AD}"/>
              </a:ext>
            </a:extLst>
          </p:cNvPr>
          <p:cNvSpPr txBox="1"/>
          <p:nvPr/>
        </p:nvSpPr>
        <p:spPr>
          <a:xfrm>
            <a:off x="3599897" y="3910111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76" name="Dreieck 19">
            <a:extLst>
              <a:ext uri="{FF2B5EF4-FFF2-40B4-BE49-F238E27FC236}">
                <a16:creationId xmlns:a16="http://schemas.microsoft.com/office/drawing/2014/main" xmlns="" id="{34816DA0-D730-4DC9-9842-FBFDD83693A3}"/>
              </a:ext>
            </a:extLst>
          </p:cNvPr>
          <p:cNvSpPr/>
          <p:nvPr/>
        </p:nvSpPr>
        <p:spPr>
          <a:xfrm rot="5400000">
            <a:off x="3085805" y="3309100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7" name="Textfeld 4">
            <a:extLst>
              <a:ext uri="{FF2B5EF4-FFF2-40B4-BE49-F238E27FC236}">
                <a16:creationId xmlns:a16="http://schemas.microsoft.com/office/drawing/2014/main" xmlns="" id="{33238EC1-B64A-4F04-BDBB-C146F6DC7EB0}"/>
              </a:ext>
            </a:extLst>
          </p:cNvPr>
          <p:cNvSpPr txBox="1"/>
          <p:nvPr/>
        </p:nvSpPr>
        <p:spPr>
          <a:xfrm>
            <a:off x="3599897" y="1823932"/>
            <a:ext cx="1980135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Goals   </a:t>
            </a:r>
          </a:p>
        </p:txBody>
      </p:sp>
      <p:sp>
        <p:nvSpPr>
          <p:cNvPr id="78" name="Dreieck 19">
            <a:extLst>
              <a:ext uri="{FF2B5EF4-FFF2-40B4-BE49-F238E27FC236}">
                <a16:creationId xmlns:a16="http://schemas.microsoft.com/office/drawing/2014/main" xmlns="" id="{DBB730DC-202F-47A4-9849-6C959673D096}"/>
              </a:ext>
            </a:extLst>
          </p:cNvPr>
          <p:cNvSpPr/>
          <p:nvPr/>
        </p:nvSpPr>
        <p:spPr>
          <a:xfrm rot="5400000">
            <a:off x="5912579" y="3263263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80" name="Textfeld 4">
            <a:extLst>
              <a:ext uri="{FF2B5EF4-FFF2-40B4-BE49-F238E27FC236}">
                <a16:creationId xmlns:a16="http://schemas.microsoft.com/office/drawing/2014/main" xmlns="" id="{3F0E7389-63A5-4023-9B16-0DA58582D2D5}"/>
              </a:ext>
            </a:extLst>
          </p:cNvPr>
          <p:cNvSpPr txBox="1"/>
          <p:nvPr/>
        </p:nvSpPr>
        <p:spPr>
          <a:xfrm>
            <a:off x="6399700" y="3002930"/>
            <a:ext cx="2209706" cy="7190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ISO 26262 work products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 regards to random hardware failures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D84BEF5-CBEA-4B1C-8E3C-F610621987A6}"/>
              </a:ext>
            </a:extLst>
          </p:cNvPr>
          <p:cNvSpPr/>
          <p:nvPr/>
        </p:nvSpPr>
        <p:spPr>
          <a:xfrm>
            <a:off x="439918" y="1259661"/>
            <a:ext cx="853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Automated design analysis a key factor for efficient analysis of random hardware failures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90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Coverage Determination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/>
              <a:t>Fault Propagation and Detection Analysis (FPA/FDA) Apps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968BCD-4C0E-4D64-9B10-F183B17BDD84}"/>
              </a:ext>
            </a:extLst>
          </p:cNvPr>
          <p:cNvSpPr txBox="1"/>
          <p:nvPr/>
        </p:nvSpPr>
        <p:spPr>
          <a:xfrm>
            <a:off x="383321" y="1256404"/>
            <a:ext cx="5556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How many faults are covered by safety mechanisms?</a:t>
            </a:r>
          </a:p>
          <a:p>
            <a:endParaRPr lang="en-US" sz="1300" dirty="0">
              <a:solidFill>
                <a:schemeClr val="accent1"/>
              </a:solidFill>
            </a:endParaRPr>
          </a:p>
          <a:p>
            <a:r>
              <a:rPr lang="en-US" sz="1300" dirty="0"/>
              <a:t>How many of the faults in the safety-related hardware element cannot violate the safety goal (Safe Fault Fraction)?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2968021"/>
            <a:ext cx="2174365" cy="62451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Coverage Determination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/>
              <a:t>Fault Propagation and Detection Analysis (FPA/FDA) Apps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968BCD-4C0E-4D64-9B10-F183B17BDD84}"/>
              </a:ext>
            </a:extLst>
          </p:cNvPr>
          <p:cNvSpPr txBox="1"/>
          <p:nvPr/>
        </p:nvSpPr>
        <p:spPr>
          <a:xfrm>
            <a:off x="383321" y="1256404"/>
            <a:ext cx="5556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How many faults are covered by safety mechanisms?</a:t>
            </a:r>
          </a:p>
          <a:p>
            <a:endParaRPr lang="en-US" sz="1300" dirty="0">
              <a:solidFill>
                <a:schemeClr val="accent1"/>
              </a:solidFill>
            </a:endParaRPr>
          </a:p>
          <a:p>
            <a:r>
              <a:rPr lang="en-US" sz="1300" dirty="0"/>
              <a:t>How many of the faults in the safety related hardware element cannot violate the safety goal (Safe Fault Fraction)?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2968021"/>
            <a:ext cx="2174365" cy="62451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A1D31F-DC59-4731-9C70-0F6419B7A45E}"/>
              </a:ext>
            </a:extLst>
          </p:cNvPr>
          <p:cNvSpPr txBox="1"/>
          <p:nvPr/>
        </p:nvSpPr>
        <p:spPr>
          <a:xfrm>
            <a:off x="390045" y="2244065"/>
            <a:ext cx="555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/>
                </a:solidFill>
              </a:rPr>
              <a:t>Expert judgment of diagnostic coverage leverages </a:t>
            </a:r>
            <a:r>
              <a:rPr lang="en-US" sz="1400" dirty="0">
                <a:solidFill>
                  <a:schemeClr val="accent1"/>
                </a:solidFill>
              </a:rPr>
              <a:t>precise FCA fault allocation</a:t>
            </a:r>
            <a:r>
              <a:rPr lang="en-US" sz="13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1300" dirty="0">
                <a:solidFill>
                  <a:schemeClr val="accent1"/>
                </a:solidFill>
              </a:rPr>
              <a:t>When expert judgment cannot be applied the FDA App determines the diagnostic coverage or fault simulation is applied.</a:t>
            </a:r>
          </a:p>
          <a:p>
            <a:endParaRPr lang="en-US" sz="1300" dirty="0"/>
          </a:p>
          <a:p>
            <a:r>
              <a:rPr lang="en-US" sz="1300" dirty="0">
                <a:solidFill>
                  <a:schemeClr val="accent1"/>
                </a:solidFill>
              </a:rPr>
              <a:t>FPA App automates safe fault extraction based on assumptions of use.</a:t>
            </a:r>
          </a:p>
        </p:txBody>
      </p:sp>
    </p:spTree>
    <p:extLst>
      <p:ext uri="{BB962C8B-B14F-4D97-AF65-F5344CB8AC3E}">
        <p14:creationId xmlns:p14="http://schemas.microsoft.com/office/powerpoint/2010/main" val="30095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Coverage Determination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/>
              <a:t>Fault Propagation and Detection Analysis (FPA/FDA) Apps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968BCD-4C0E-4D64-9B10-F183B17BDD84}"/>
              </a:ext>
            </a:extLst>
          </p:cNvPr>
          <p:cNvSpPr txBox="1"/>
          <p:nvPr/>
        </p:nvSpPr>
        <p:spPr>
          <a:xfrm>
            <a:off x="383321" y="1256404"/>
            <a:ext cx="5556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How many faults are covered by safety mechanisms?</a:t>
            </a:r>
          </a:p>
          <a:p>
            <a:endParaRPr lang="en-US" sz="1300" dirty="0">
              <a:solidFill>
                <a:schemeClr val="accent1"/>
              </a:solidFill>
            </a:endParaRPr>
          </a:p>
          <a:p>
            <a:r>
              <a:rPr lang="en-US" sz="1300" dirty="0"/>
              <a:t>How many of the faults in the safety related hardware element cannot violate the safety goal (Safe Fault Fraction)?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2968021"/>
            <a:ext cx="2174365" cy="62451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B9A33C-5B0E-4279-B8CD-20759783728E}"/>
              </a:ext>
            </a:extLst>
          </p:cNvPr>
          <p:cNvSpPr txBox="1"/>
          <p:nvPr/>
        </p:nvSpPr>
        <p:spPr>
          <a:xfrm>
            <a:off x="390045" y="3801956"/>
            <a:ext cx="5068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Safe fault extraction eliminates manual fault analysis.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Automated diagnostic coverage determination does not require a testbench and can replace fault simulation.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A1D31F-DC59-4731-9C70-0F6419B7A45E}"/>
              </a:ext>
            </a:extLst>
          </p:cNvPr>
          <p:cNvSpPr txBox="1"/>
          <p:nvPr/>
        </p:nvSpPr>
        <p:spPr>
          <a:xfrm>
            <a:off x="390045" y="2244065"/>
            <a:ext cx="555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/>
                </a:solidFill>
              </a:rPr>
              <a:t>Expert judgment of diagnostic coverage leverages </a:t>
            </a:r>
            <a:r>
              <a:rPr lang="en-US" sz="1400" dirty="0">
                <a:solidFill>
                  <a:schemeClr val="accent1"/>
                </a:solidFill>
              </a:rPr>
              <a:t>precise FCA fault allocation</a:t>
            </a:r>
            <a:r>
              <a:rPr lang="en-US" sz="13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1300" dirty="0">
                <a:solidFill>
                  <a:schemeClr val="accent1"/>
                </a:solidFill>
              </a:rPr>
              <a:t>When expert judgment cannot be applied the FDA App determines the diagnostic coverage or fault simulation is applied.</a:t>
            </a:r>
          </a:p>
          <a:p>
            <a:endParaRPr lang="en-US" sz="1300" dirty="0"/>
          </a:p>
          <a:p>
            <a:r>
              <a:rPr lang="en-US" sz="1300" dirty="0">
                <a:solidFill>
                  <a:schemeClr val="accent1"/>
                </a:solidFill>
              </a:rPr>
              <a:t>FPA App automates safe fault extraction based on assumptions of use.</a:t>
            </a:r>
          </a:p>
        </p:txBody>
      </p:sp>
    </p:spTree>
    <p:extLst>
      <p:ext uri="{BB962C8B-B14F-4D97-AF65-F5344CB8AC3E}">
        <p14:creationId xmlns:p14="http://schemas.microsoft.com/office/powerpoint/2010/main" val="2261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E5CB3-5C95-449A-B295-413E04DD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Detection Analysis App Flow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42D741-802B-4D30-9EED-275A3D7E7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Diagnostic coverage without simulation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56B118-BA2D-4CB9-B110-ECE5407CFF9D}"/>
              </a:ext>
            </a:extLst>
          </p:cNvPr>
          <p:cNvGrpSpPr/>
          <p:nvPr/>
        </p:nvGrpSpPr>
        <p:grpSpPr>
          <a:xfrm>
            <a:off x="335453" y="239228"/>
            <a:ext cx="8827960" cy="4507584"/>
            <a:chOff x="335453" y="239228"/>
            <a:chExt cx="8827960" cy="450758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D1521CA5-FC02-4AD1-B6D0-6D5BDC1A83E8}"/>
                </a:ext>
              </a:extLst>
            </p:cNvPr>
            <p:cNvSpPr/>
            <p:nvPr/>
          </p:nvSpPr>
          <p:spPr>
            <a:xfrm>
              <a:off x="5652655" y="1115291"/>
              <a:ext cx="3338945" cy="1974273"/>
            </a:xfrm>
            <a:custGeom>
              <a:avLst/>
              <a:gdLst>
                <a:gd name="connsiteX0" fmla="*/ 6927 w 3477490"/>
                <a:gd name="connsiteY0" fmla="*/ 6927 h 1974273"/>
                <a:gd name="connsiteX1" fmla="*/ 0 w 3477490"/>
                <a:gd name="connsiteY1" fmla="*/ 1745673 h 1974273"/>
                <a:gd name="connsiteX2" fmla="*/ 1773381 w 3477490"/>
                <a:gd name="connsiteY2" fmla="*/ 1974273 h 1974273"/>
                <a:gd name="connsiteX3" fmla="*/ 3117272 w 3477490"/>
                <a:gd name="connsiteY3" fmla="*/ 1974273 h 1974273"/>
                <a:gd name="connsiteX4" fmla="*/ 3470563 w 3477490"/>
                <a:gd name="connsiteY4" fmla="*/ 1731818 h 1974273"/>
                <a:gd name="connsiteX5" fmla="*/ 3477490 w 3477490"/>
                <a:gd name="connsiteY5" fmla="*/ 0 h 1974273"/>
                <a:gd name="connsiteX6" fmla="*/ 6927 w 3477490"/>
                <a:gd name="connsiteY6" fmla="*/ 6927 h 19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90" h="1974273">
                  <a:moveTo>
                    <a:pt x="6927" y="6927"/>
                  </a:moveTo>
                  <a:lnTo>
                    <a:pt x="0" y="1745673"/>
                  </a:lnTo>
                  <a:lnTo>
                    <a:pt x="1773381" y="1974273"/>
                  </a:lnTo>
                  <a:lnTo>
                    <a:pt x="3117272" y="1974273"/>
                  </a:lnTo>
                  <a:lnTo>
                    <a:pt x="3470563" y="1731818"/>
                  </a:lnTo>
                  <a:lnTo>
                    <a:pt x="3477490" y="0"/>
                  </a:lnTo>
                  <a:lnTo>
                    <a:pt x="6927" y="69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Folded Corner 2">
              <a:extLst>
                <a:ext uri="{FF2B5EF4-FFF2-40B4-BE49-F238E27FC236}">
                  <a16:creationId xmlns:a16="http://schemas.microsoft.com/office/drawing/2014/main" xmlns="" id="{4EA40478-8BD7-4F25-A8E1-AD8157186D8A}"/>
                </a:ext>
              </a:extLst>
            </p:cNvPr>
            <p:cNvSpPr/>
            <p:nvPr/>
          </p:nvSpPr>
          <p:spPr>
            <a:xfrm>
              <a:off x="4299322" y="4289612"/>
              <a:ext cx="1028700" cy="457200"/>
            </a:xfrm>
            <a:prstGeom prst="foldedCorner">
              <a:avLst/>
            </a:prstGeom>
            <a:solidFill>
              <a:srgbClr val="FFFFFF"/>
            </a:solidFill>
            <a:ln w="12700" cap="flat" cmpd="sng" algn="ctr">
              <a:solidFill>
                <a:srgbClr val="2071B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Input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Constraints</a:t>
              </a:r>
            </a:p>
          </p:txBody>
        </p:sp>
        <p:sp>
          <p:nvSpPr>
            <p:cNvPr id="6" name="Rectangle: Folded Corner 6">
              <a:extLst>
                <a:ext uri="{FF2B5EF4-FFF2-40B4-BE49-F238E27FC236}">
                  <a16:creationId xmlns:a16="http://schemas.microsoft.com/office/drawing/2014/main" xmlns="" id="{B2E90D38-0D4F-469A-A391-8153ABB92DAC}"/>
                </a:ext>
              </a:extLst>
            </p:cNvPr>
            <p:cNvSpPr/>
            <p:nvPr/>
          </p:nvSpPr>
          <p:spPr>
            <a:xfrm>
              <a:off x="4301165" y="3678089"/>
              <a:ext cx="1028700" cy="457200"/>
            </a:xfrm>
            <a:prstGeom prst="foldedCorner">
              <a:avLst/>
            </a:prstGeom>
            <a:solidFill>
              <a:srgbClr val="FFFFFF"/>
            </a:solidFill>
            <a:ln w="12700" cap="flat" cmpd="sng" algn="ctr">
              <a:solidFill>
                <a:srgbClr val="2071B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Fault List</a:t>
              </a:r>
            </a:p>
          </p:txBody>
        </p:sp>
        <p:sp>
          <p:nvSpPr>
            <p:cNvPr id="7" name="Rectangle: Folded Corner 7">
              <a:extLst>
                <a:ext uri="{FF2B5EF4-FFF2-40B4-BE49-F238E27FC236}">
                  <a16:creationId xmlns:a16="http://schemas.microsoft.com/office/drawing/2014/main" xmlns="" id="{04298FF7-44A8-45CC-B836-7FDAF2CD52C2}"/>
                </a:ext>
              </a:extLst>
            </p:cNvPr>
            <p:cNvSpPr/>
            <p:nvPr/>
          </p:nvSpPr>
          <p:spPr>
            <a:xfrm>
              <a:off x="4297478" y="1889312"/>
              <a:ext cx="1028700" cy="457200"/>
            </a:xfrm>
            <a:prstGeom prst="foldedCorner">
              <a:avLst/>
            </a:prstGeom>
            <a:solidFill>
              <a:srgbClr val="FFFFFF"/>
            </a:solidFill>
            <a:ln w="12700" cap="flat" cmpd="sng" algn="ctr">
              <a:solidFill>
                <a:srgbClr val="2071B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Observation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Points</a:t>
              </a:r>
            </a:p>
          </p:txBody>
        </p:sp>
        <p:sp>
          <p:nvSpPr>
            <p:cNvPr id="8" name="Rectangle: Folded Corner 8">
              <a:extLst>
                <a:ext uri="{FF2B5EF4-FFF2-40B4-BE49-F238E27FC236}">
                  <a16:creationId xmlns:a16="http://schemas.microsoft.com/office/drawing/2014/main" xmlns="" id="{3BD9268B-EC6F-413B-A74D-4AEDEF1713A4}"/>
                </a:ext>
              </a:extLst>
            </p:cNvPr>
            <p:cNvSpPr/>
            <p:nvPr/>
          </p:nvSpPr>
          <p:spPr>
            <a:xfrm>
              <a:off x="4312227" y="2860862"/>
              <a:ext cx="1028700" cy="457200"/>
            </a:xfrm>
            <a:prstGeom prst="foldedCorner">
              <a:avLst/>
            </a:prstGeom>
            <a:solidFill>
              <a:srgbClr val="FFFFFF"/>
            </a:solidFill>
            <a:ln w="12700" cap="flat" cmpd="sng" algn="ctr">
              <a:solidFill>
                <a:srgbClr val="2071B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013" b="1" kern="0" dirty="0">
                  <a:solidFill>
                    <a:srgbClr val="575756"/>
                  </a:solidFill>
                  <a:latin typeface="Arial"/>
                </a:rPr>
                <a:t>Diagnostic</a:t>
              </a:r>
            </a:p>
            <a:p>
              <a:pPr algn="ctr"/>
              <a:r>
                <a:rPr lang="en-US" sz="1013" b="1" kern="0" dirty="0">
                  <a:solidFill>
                    <a:srgbClr val="575756"/>
                  </a:solidFill>
                  <a:latin typeface="Arial"/>
                </a:rPr>
                <a:t>Points</a:t>
              </a: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xmlns="" id="{1BDFF5A6-D600-4765-A02A-1960ED95EA7D}"/>
                </a:ext>
              </a:extLst>
            </p:cNvPr>
            <p:cNvSpPr/>
            <p:nvPr/>
          </p:nvSpPr>
          <p:spPr>
            <a:xfrm>
              <a:off x="5783379" y="3089563"/>
              <a:ext cx="1337720" cy="940866"/>
            </a:xfrm>
            <a:prstGeom prst="rect">
              <a:avLst/>
            </a:prstGeom>
            <a:solidFill>
              <a:srgbClr val="000000">
                <a:lumMod val="20000"/>
                <a:lumOff val="80000"/>
              </a:srgbClr>
            </a:solidFill>
            <a:ln w="12700" cap="flat" cmpd="sng" algn="ctr">
              <a:solidFill>
                <a:srgbClr val="2071B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FDA</a:t>
              </a:r>
            </a:p>
          </p:txBody>
        </p:sp>
        <p:sp>
          <p:nvSpPr>
            <p:cNvPr id="10" name="Rectangle: Folded Corner 11">
              <a:extLst>
                <a:ext uri="{FF2B5EF4-FFF2-40B4-BE49-F238E27FC236}">
                  <a16:creationId xmlns:a16="http://schemas.microsoft.com/office/drawing/2014/main" xmlns="" id="{5AA4D6D0-2DCE-44D6-9390-9FF5CD86161B}"/>
                </a:ext>
              </a:extLst>
            </p:cNvPr>
            <p:cNvSpPr/>
            <p:nvPr/>
          </p:nvSpPr>
          <p:spPr>
            <a:xfrm>
              <a:off x="7417377" y="3089563"/>
              <a:ext cx="1209265" cy="940866"/>
            </a:xfrm>
            <a:prstGeom prst="foldedCorner">
              <a:avLst/>
            </a:prstGeom>
            <a:solidFill>
              <a:srgbClr val="FFFFFF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Fault Classification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Report/DB</a:t>
              </a:r>
            </a:p>
          </p:txBody>
        </p:sp>
        <p:cxnSp>
          <p:nvCxnSpPr>
            <p:cNvPr id="12" name="Straight Arrow Connector 27">
              <a:extLst>
                <a:ext uri="{FF2B5EF4-FFF2-40B4-BE49-F238E27FC236}">
                  <a16:creationId xmlns:a16="http://schemas.microsoft.com/office/drawing/2014/main" xmlns="" id="{907FBC3E-2B1C-489C-91F5-50A3FA1F96C2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7121099" y="3559996"/>
              <a:ext cx="2962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75756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xmlns="" id="{7F36285E-6C06-4A76-B974-D28340BFC9E1}"/>
                </a:ext>
              </a:extLst>
            </p:cNvPr>
            <p:cNvSpPr/>
            <p:nvPr/>
          </p:nvSpPr>
          <p:spPr>
            <a:xfrm>
              <a:off x="5779691" y="3152500"/>
              <a:ext cx="114300" cy="1369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" name="Connector: Elbow 30">
              <a:extLst>
                <a:ext uri="{FF2B5EF4-FFF2-40B4-BE49-F238E27FC236}">
                  <a16:creationId xmlns:a16="http://schemas.microsoft.com/office/drawing/2014/main" xmlns="" id="{4216575E-EEBD-47C6-A4AE-D690139E0D26}"/>
                </a:ext>
              </a:extLst>
            </p:cNvPr>
            <p:cNvCxnSpPr>
              <a:stCxn id="7" idx="3"/>
              <a:endCxn id="13" idx="1"/>
            </p:cNvCxnSpPr>
            <p:nvPr/>
          </p:nvCxnSpPr>
          <p:spPr>
            <a:xfrm>
              <a:off x="5326178" y="2117912"/>
              <a:ext cx="453513" cy="1103049"/>
            </a:xfrm>
            <a:prstGeom prst="bentConnector3">
              <a:avLst/>
            </a:prstGeom>
            <a:noFill/>
            <a:ln w="28575" cap="flat" cmpd="sng" algn="ctr">
              <a:solidFill>
                <a:srgbClr val="575756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xmlns="" id="{18C6C6A6-6605-4E4F-AC4A-7765AF500CC0}"/>
                </a:ext>
              </a:extLst>
            </p:cNvPr>
            <p:cNvSpPr/>
            <p:nvPr/>
          </p:nvSpPr>
          <p:spPr>
            <a:xfrm>
              <a:off x="5779691" y="3352359"/>
              <a:ext cx="114300" cy="1369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xmlns="" id="{6E1F5321-D967-4AB3-BADD-3288821479A5}"/>
                </a:ext>
              </a:extLst>
            </p:cNvPr>
            <p:cNvSpPr/>
            <p:nvPr/>
          </p:nvSpPr>
          <p:spPr>
            <a:xfrm>
              <a:off x="5779691" y="3638370"/>
              <a:ext cx="114300" cy="1369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34">
              <a:extLst>
                <a:ext uri="{FF2B5EF4-FFF2-40B4-BE49-F238E27FC236}">
                  <a16:creationId xmlns:a16="http://schemas.microsoft.com/office/drawing/2014/main" xmlns="" id="{5DE76E2A-4B7F-44D0-8E94-AB6F191A50FF}"/>
                </a:ext>
              </a:extLst>
            </p:cNvPr>
            <p:cNvSpPr/>
            <p:nvPr/>
          </p:nvSpPr>
          <p:spPr>
            <a:xfrm>
              <a:off x="5779691" y="3834399"/>
              <a:ext cx="114300" cy="13692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Connector: Elbow 36">
              <a:extLst>
                <a:ext uri="{FF2B5EF4-FFF2-40B4-BE49-F238E27FC236}">
                  <a16:creationId xmlns:a16="http://schemas.microsoft.com/office/drawing/2014/main" xmlns="" id="{5E609014-D164-4F01-B973-06E68862B239}"/>
                </a:ext>
              </a:extLst>
            </p:cNvPr>
            <p:cNvCxnSpPr>
              <a:stCxn id="5" idx="3"/>
              <a:endCxn id="17" idx="1"/>
            </p:cNvCxnSpPr>
            <p:nvPr/>
          </p:nvCxnSpPr>
          <p:spPr>
            <a:xfrm flipV="1">
              <a:off x="5328022" y="3902861"/>
              <a:ext cx="451670" cy="615352"/>
            </a:xfrm>
            <a:prstGeom prst="bentConnector3">
              <a:avLst/>
            </a:prstGeom>
            <a:noFill/>
            <a:ln w="28575" cap="flat" cmpd="sng" algn="ctr">
              <a:solidFill>
                <a:srgbClr val="575756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Connector: Elbow 38">
              <a:extLst>
                <a:ext uri="{FF2B5EF4-FFF2-40B4-BE49-F238E27FC236}">
                  <a16:creationId xmlns:a16="http://schemas.microsoft.com/office/drawing/2014/main" xmlns="" id="{2D72253A-DCD7-4417-B21B-EA6226F5EA89}"/>
                </a:ext>
              </a:extLst>
            </p:cNvPr>
            <p:cNvCxnSpPr>
              <a:stCxn id="6" idx="3"/>
              <a:endCxn id="16" idx="1"/>
            </p:cNvCxnSpPr>
            <p:nvPr/>
          </p:nvCxnSpPr>
          <p:spPr>
            <a:xfrm flipV="1">
              <a:off x="5329865" y="3706832"/>
              <a:ext cx="449826" cy="199858"/>
            </a:xfrm>
            <a:prstGeom prst="bentConnector3">
              <a:avLst>
                <a:gd name="adj1" fmla="val 36885"/>
              </a:avLst>
            </a:prstGeom>
            <a:noFill/>
            <a:ln w="28575" cap="flat" cmpd="sng" algn="ctr">
              <a:solidFill>
                <a:srgbClr val="575756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Connector: Elbow 41">
              <a:extLst>
                <a:ext uri="{FF2B5EF4-FFF2-40B4-BE49-F238E27FC236}">
                  <a16:creationId xmlns:a16="http://schemas.microsoft.com/office/drawing/2014/main" xmlns="" id="{4848E153-12CC-49A7-9F2E-96A715EBF158}"/>
                </a:ext>
              </a:extLst>
            </p:cNvPr>
            <p:cNvCxnSpPr>
              <a:stCxn id="8" idx="3"/>
              <a:endCxn id="15" idx="1"/>
            </p:cNvCxnSpPr>
            <p:nvPr/>
          </p:nvCxnSpPr>
          <p:spPr>
            <a:xfrm>
              <a:off x="5340928" y="3089462"/>
              <a:ext cx="438764" cy="331358"/>
            </a:xfrm>
            <a:prstGeom prst="bentConnector3">
              <a:avLst>
                <a:gd name="adj1" fmla="val 35114"/>
              </a:avLst>
            </a:prstGeom>
            <a:noFill/>
            <a:ln w="28575" cap="flat" cmpd="sng" algn="ctr">
              <a:solidFill>
                <a:srgbClr val="575756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Connector: Elbow 44">
              <a:extLst>
                <a:ext uri="{FF2B5EF4-FFF2-40B4-BE49-F238E27FC236}">
                  <a16:creationId xmlns:a16="http://schemas.microsoft.com/office/drawing/2014/main" xmlns="" id="{010ED61A-5070-4F12-80ED-29DF60C97360}"/>
                </a:ext>
              </a:extLst>
            </p:cNvPr>
            <p:cNvCxnSpPr>
              <a:cxnSpLocks/>
              <a:stCxn id="77" idx="2"/>
              <a:endCxn id="9" idx="1"/>
            </p:cNvCxnSpPr>
            <p:nvPr/>
          </p:nvCxnSpPr>
          <p:spPr>
            <a:xfrm rot="16200000" flipH="1">
              <a:off x="3753415" y="1530031"/>
              <a:ext cx="695927" cy="3364001"/>
            </a:xfrm>
            <a:prstGeom prst="bentConnector2">
              <a:avLst/>
            </a:prstGeom>
            <a:noFill/>
            <a:ln w="28575" cap="flat" cmpd="sng" algn="ctr">
              <a:solidFill>
                <a:srgbClr val="575756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CuadroTexto 123">
              <a:extLst>
                <a:ext uri="{FF2B5EF4-FFF2-40B4-BE49-F238E27FC236}">
                  <a16:creationId xmlns:a16="http://schemas.microsoft.com/office/drawing/2014/main" xmlns="" id="{DFF7535A-D55E-4938-A6C6-6974A265B028}"/>
                </a:ext>
              </a:extLst>
            </p:cNvPr>
            <p:cNvSpPr txBox="1"/>
            <p:nvPr/>
          </p:nvSpPr>
          <p:spPr>
            <a:xfrm>
              <a:off x="5194075" y="239228"/>
              <a:ext cx="9818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50" dirty="0">
                  <a:solidFill>
                    <a:srgbClr val="575756"/>
                  </a:solidFill>
                  <a:latin typeface="Arial"/>
                  <a:cs typeface="+mn-cs"/>
                </a:rPr>
                <a:t>Fault</a:t>
              </a:r>
            </a:p>
          </p:txBody>
        </p:sp>
        <p:cxnSp>
          <p:nvCxnSpPr>
            <p:cNvPr id="33" name="Conector recto de flecha 128">
              <a:extLst>
                <a:ext uri="{FF2B5EF4-FFF2-40B4-BE49-F238E27FC236}">
                  <a16:creationId xmlns:a16="http://schemas.microsoft.com/office/drawing/2014/main" xmlns="" id="{69A1B4B6-5B0A-410C-9DD7-8664908145F7}"/>
                </a:ext>
              </a:extLst>
            </p:cNvPr>
            <p:cNvCxnSpPr>
              <a:cxnSpLocks/>
            </p:cNvCxnSpPr>
            <p:nvPr/>
          </p:nvCxnSpPr>
          <p:spPr>
            <a:xfrm>
              <a:off x="335453" y="2033946"/>
              <a:ext cx="94185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2071B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CuadroTexto 129">
              <a:extLst>
                <a:ext uri="{FF2B5EF4-FFF2-40B4-BE49-F238E27FC236}">
                  <a16:creationId xmlns:a16="http://schemas.microsoft.com/office/drawing/2014/main" xmlns="" id="{2B3C5396-F93C-41EA-8FFE-8C47FE971201}"/>
                </a:ext>
              </a:extLst>
            </p:cNvPr>
            <p:cNvSpPr txBox="1"/>
            <p:nvPr/>
          </p:nvSpPr>
          <p:spPr>
            <a:xfrm>
              <a:off x="335453" y="1723024"/>
              <a:ext cx="9818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dirty="0">
                  <a:solidFill>
                    <a:srgbClr val="575756"/>
                  </a:solidFill>
                  <a:latin typeface="Arial"/>
                  <a:cs typeface="+mn-cs"/>
                </a:rPr>
                <a:t>Inputs</a:t>
              </a:r>
            </a:p>
          </p:txBody>
        </p:sp>
        <p:cxnSp>
          <p:nvCxnSpPr>
            <p:cNvPr id="42" name="Conector angular 137">
              <a:extLst>
                <a:ext uri="{FF2B5EF4-FFF2-40B4-BE49-F238E27FC236}">
                  <a16:creationId xmlns:a16="http://schemas.microsoft.com/office/drawing/2014/main" xmlns="" id="{82CAF8FD-B0E0-4423-ABEA-9189CFB74510}"/>
                </a:ext>
              </a:extLst>
            </p:cNvPr>
            <p:cNvCxnSpPr>
              <a:cxnSpLocks/>
              <a:stCxn id="5" idx="1"/>
              <a:endCxn id="34" idx="2"/>
            </p:cNvCxnSpPr>
            <p:nvPr/>
          </p:nvCxnSpPr>
          <p:spPr>
            <a:xfrm rot="10800000">
              <a:off x="826384" y="2046190"/>
              <a:ext cx="3472939" cy="2472023"/>
            </a:xfrm>
            <a:prstGeom prst="bentConnector2">
              <a:avLst/>
            </a:prstGeom>
            <a:noFill/>
            <a:ln w="31750" cap="flat" cmpd="sng" algn="ctr">
              <a:solidFill>
                <a:srgbClr val="575756">
                  <a:lumMod val="50000"/>
                  <a:lumOff val="50000"/>
                </a:srgbClr>
              </a:solidFill>
              <a:prstDash val="solid"/>
              <a:miter lim="800000"/>
              <a:headEnd w="lg" len="med"/>
              <a:tailEnd type="triangle" w="lg" len="med"/>
            </a:ln>
            <a:effectLst/>
          </p:spPr>
        </p:cxnSp>
        <p:sp>
          <p:nvSpPr>
            <p:cNvPr id="48" name="CuadroTexto 143">
              <a:extLst>
                <a:ext uri="{FF2B5EF4-FFF2-40B4-BE49-F238E27FC236}">
                  <a16:creationId xmlns:a16="http://schemas.microsoft.com/office/drawing/2014/main" xmlns="" id="{C13B2B19-5488-4C7B-965C-1359E2079E6E}"/>
                </a:ext>
              </a:extLst>
            </p:cNvPr>
            <p:cNvSpPr txBox="1"/>
            <p:nvPr/>
          </p:nvSpPr>
          <p:spPr>
            <a:xfrm>
              <a:off x="4319010" y="3338579"/>
              <a:ext cx="9818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50" b="1" dirty="0">
                  <a:solidFill>
                    <a:srgbClr val="575756"/>
                  </a:solidFill>
                  <a:latin typeface="Arial"/>
                  <a:cs typeface="+mn-cs"/>
                </a:rPr>
                <a:t>RTL / Netlist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8FFC53F-0E10-4647-AC61-1497AE07982C}"/>
                </a:ext>
              </a:extLst>
            </p:cNvPr>
            <p:cNvSpPr txBox="1"/>
            <p:nvPr/>
          </p:nvSpPr>
          <p:spPr>
            <a:xfrm>
              <a:off x="5650913" y="1125149"/>
              <a:ext cx="3512500" cy="173124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Detected (multipoint)</a:t>
              </a:r>
            </a:p>
            <a:p>
              <a:pPr lvl="1"/>
              <a:r>
                <a:rPr lang="en-US" sz="1100" dirty="0"/>
                <a:t>Fault can propagate to at least one observation </a:t>
              </a:r>
            </a:p>
            <a:p>
              <a:pPr lvl="1"/>
              <a:r>
                <a:rPr lang="en-US" sz="1100" dirty="0"/>
                <a:t>point and alarm is asserted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Non-detected (residual)</a:t>
              </a:r>
            </a:p>
            <a:p>
              <a:pPr lvl="1"/>
              <a:r>
                <a:rPr lang="en-US" sz="1100" dirty="0"/>
                <a:t>Fault can propagate to at least one observation </a:t>
              </a:r>
            </a:p>
            <a:p>
              <a:pPr lvl="1"/>
              <a:r>
                <a:rPr lang="en-US" sz="1100" dirty="0"/>
                <a:t>point and alarm is NOT asserted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Non-propagated (safe or latent)</a:t>
              </a:r>
            </a:p>
            <a:p>
              <a:pPr lvl="1"/>
              <a:r>
                <a:rPr lang="en-US" sz="1100" dirty="0"/>
                <a:t>Fault does not propagate to observation</a:t>
              </a:r>
            </a:p>
            <a:p>
              <a:pPr lvl="1"/>
              <a:r>
                <a:rPr lang="en-US" sz="1100" dirty="0"/>
                <a:t>points</a:t>
              </a:r>
            </a:p>
          </p:txBody>
        </p:sp>
        <p:sp>
          <p:nvSpPr>
            <p:cNvPr id="24" name="Elipse 119">
              <a:extLst>
                <a:ext uri="{FF2B5EF4-FFF2-40B4-BE49-F238E27FC236}">
                  <a16:creationId xmlns:a16="http://schemas.microsoft.com/office/drawing/2014/main" xmlns="" id="{19B6F4F5-32DB-4C54-A9D6-FCDF6FE1F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4120" y="410705"/>
              <a:ext cx="191619" cy="191619"/>
            </a:xfrm>
            <a:prstGeom prst="ellipse">
              <a:avLst/>
            </a:prstGeom>
            <a:solidFill>
              <a:srgbClr val="57575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1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896E71F-E65F-4619-9814-50B22AC5F210}"/>
              </a:ext>
            </a:extLst>
          </p:cNvPr>
          <p:cNvGrpSpPr/>
          <p:nvPr/>
        </p:nvGrpSpPr>
        <p:grpSpPr>
          <a:xfrm>
            <a:off x="1169727" y="1490827"/>
            <a:ext cx="2508842" cy="1373242"/>
            <a:chOff x="1264238" y="1504111"/>
            <a:chExt cx="2508842" cy="137324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637105-8CC5-4760-9533-65F13A277CF0}"/>
                </a:ext>
              </a:extLst>
            </p:cNvPr>
            <p:cNvSpPr/>
            <p:nvPr/>
          </p:nvSpPr>
          <p:spPr>
            <a:xfrm>
              <a:off x="1768648" y="1724699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3F5CE874-1DF9-407B-B06C-211FBF882FB5}"/>
                </a:ext>
              </a:extLst>
            </p:cNvPr>
            <p:cNvSpPr/>
            <p:nvPr/>
          </p:nvSpPr>
          <p:spPr>
            <a:xfrm>
              <a:off x="1623073" y="1719413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A8591325-CA07-4E2F-B874-C609564DEB6D}"/>
                </a:ext>
              </a:extLst>
            </p:cNvPr>
            <p:cNvSpPr/>
            <p:nvPr/>
          </p:nvSpPr>
          <p:spPr>
            <a:xfrm>
              <a:off x="1762785" y="2109592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7BF292F2-C53E-486D-A4F9-547C13540CB2}"/>
                </a:ext>
              </a:extLst>
            </p:cNvPr>
            <p:cNvSpPr/>
            <p:nvPr/>
          </p:nvSpPr>
          <p:spPr>
            <a:xfrm>
              <a:off x="3326196" y="1717827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34A1DBC8-29F1-42DC-95C3-E6AE856BADB9}"/>
                </a:ext>
              </a:extLst>
            </p:cNvPr>
            <p:cNvSpPr/>
            <p:nvPr/>
          </p:nvSpPr>
          <p:spPr>
            <a:xfrm>
              <a:off x="3318641" y="2136004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90D77D0-AA74-444F-B2AF-DBFBCE8A11D3}"/>
                </a:ext>
              </a:extLst>
            </p:cNvPr>
            <p:cNvSpPr/>
            <p:nvPr/>
          </p:nvSpPr>
          <p:spPr>
            <a:xfrm>
              <a:off x="3319841" y="2259604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2222C4E0-5680-424C-BCA5-3673B1F7BF1F}"/>
                </a:ext>
              </a:extLst>
            </p:cNvPr>
            <p:cNvSpPr/>
            <p:nvPr/>
          </p:nvSpPr>
          <p:spPr>
            <a:xfrm>
              <a:off x="3180020" y="1719413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34175749-7FAB-458F-8E23-863AF2820806}"/>
                </a:ext>
              </a:extLst>
            </p:cNvPr>
            <p:cNvSpPr/>
            <p:nvPr/>
          </p:nvSpPr>
          <p:spPr>
            <a:xfrm>
              <a:off x="3202053" y="2138121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A6EFAB9-DE25-4D0D-8C2B-06EDA042B75D}"/>
                </a:ext>
              </a:extLst>
            </p:cNvPr>
            <p:cNvSpPr/>
            <p:nvPr/>
          </p:nvSpPr>
          <p:spPr>
            <a:xfrm>
              <a:off x="2821185" y="1719413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D8A9C6D9-75A8-4690-9A92-B36A666903AB}"/>
                </a:ext>
              </a:extLst>
            </p:cNvPr>
            <p:cNvSpPr/>
            <p:nvPr/>
          </p:nvSpPr>
          <p:spPr>
            <a:xfrm>
              <a:off x="2818930" y="2128855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71742AB8-2641-407E-9E98-05A74D972152}"/>
                </a:ext>
              </a:extLst>
            </p:cNvPr>
            <p:cNvSpPr/>
            <p:nvPr/>
          </p:nvSpPr>
          <p:spPr>
            <a:xfrm>
              <a:off x="2130762" y="1719413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0D6A510D-E648-401C-99B2-532CE9EF8AA7}"/>
                </a:ext>
              </a:extLst>
            </p:cNvPr>
            <p:cNvSpPr/>
            <p:nvPr/>
          </p:nvSpPr>
          <p:spPr>
            <a:xfrm>
              <a:off x="2121620" y="2109592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2A613E0B-70BC-4623-9D37-9473E9D65866}"/>
                </a:ext>
              </a:extLst>
            </p:cNvPr>
            <p:cNvSpPr/>
            <p:nvPr/>
          </p:nvSpPr>
          <p:spPr>
            <a:xfrm>
              <a:off x="3665503" y="1717827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9F11E367-3A3D-4F5F-BA09-117598BF7028}"/>
                </a:ext>
              </a:extLst>
            </p:cNvPr>
            <p:cNvSpPr/>
            <p:nvPr/>
          </p:nvSpPr>
          <p:spPr>
            <a:xfrm>
              <a:off x="3638308" y="2565907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DB9A0426-CB9D-4F90-85FB-CC8BAD4E40FA}"/>
                </a:ext>
              </a:extLst>
            </p:cNvPr>
            <p:cNvSpPr/>
            <p:nvPr/>
          </p:nvSpPr>
          <p:spPr>
            <a:xfrm>
              <a:off x="3639508" y="2689507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EC813C8F-6755-425E-AD5A-94749ADCBA05}"/>
                </a:ext>
              </a:extLst>
            </p:cNvPr>
            <p:cNvSpPr/>
            <p:nvPr/>
          </p:nvSpPr>
          <p:spPr>
            <a:xfrm>
              <a:off x="3647135" y="2133894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C9A62C-C8B3-4FC4-B09B-084EA94D805F}"/>
                </a:ext>
              </a:extLst>
            </p:cNvPr>
            <p:cNvSpPr/>
            <p:nvPr/>
          </p:nvSpPr>
          <p:spPr>
            <a:xfrm>
              <a:off x="3623417" y="2264462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59C0764B-7C85-4C11-8C6D-5405B40533F9}"/>
                </a:ext>
              </a:extLst>
            </p:cNvPr>
            <p:cNvSpPr/>
            <p:nvPr/>
          </p:nvSpPr>
          <p:spPr>
            <a:xfrm>
              <a:off x="2821185" y="2568017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F4611C72-7341-472C-93E6-037876015325}"/>
                </a:ext>
              </a:extLst>
            </p:cNvPr>
            <p:cNvSpPr/>
            <p:nvPr/>
          </p:nvSpPr>
          <p:spPr>
            <a:xfrm>
              <a:off x="2822385" y="2691617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A44DE3E1-81F5-47C1-8033-1EE75E9686FC}"/>
                </a:ext>
              </a:extLst>
            </p:cNvPr>
            <p:cNvSpPr/>
            <p:nvPr/>
          </p:nvSpPr>
          <p:spPr>
            <a:xfrm>
              <a:off x="2097815" y="2566757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F0759F7B-644C-4CDD-94A3-716FB7DCEAA9}"/>
                </a:ext>
              </a:extLst>
            </p:cNvPr>
            <p:cNvSpPr/>
            <p:nvPr/>
          </p:nvSpPr>
          <p:spPr>
            <a:xfrm>
              <a:off x="2099015" y="2690357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B3BBFA9F-E63A-4EEE-9AFE-8E3DE1AF56CA}"/>
                </a:ext>
              </a:extLst>
            </p:cNvPr>
            <p:cNvSpPr/>
            <p:nvPr/>
          </p:nvSpPr>
          <p:spPr>
            <a:xfrm>
              <a:off x="1264238" y="1719413"/>
              <a:ext cx="107577" cy="114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86962124-7D0F-4FD3-AD19-CCE694ED9DD2}"/>
                </a:ext>
              </a:extLst>
            </p:cNvPr>
            <p:cNvSpPr/>
            <p:nvPr/>
          </p:nvSpPr>
          <p:spPr>
            <a:xfrm>
              <a:off x="1371815" y="1504111"/>
              <a:ext cx="2284147" cy="137324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D285E10F-2223-4AAD-A79D-42EDEBF06842}"/>
                </a:ext>
              </a:extLst>
            </p:cNvPr>
            <p:cNvSpPr/>
            <p:nvPr/>
          </p:nvSpPr>
          <p:spPr>
            <a:xfrm>
              <a:off x="2130762" y="1621949"/>
              <a:ext cx="798000" cy="741600"/>
            </a:xfrm>
            <a:prstGeom prst="rect">
              <a:avLst/>
            </a:prstGeom>
            <a:pattFill prst="lgGrid">
              <a:fgClr>
                <a:srgbClr val="AFABAB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6E6675B0-8865-4F4E-AE93-6DC4395012EE}"/>
                </a:ext>
              </a:extLst>
            </p:cNvPr>
            <p:cNvSpPr/>
            <p:nvPr/>
          </p:nvSpPr>
          <p:spPr>
            <a:xfrm>
              <a:off x="3189162" y="1621949"/>
              <a:ext cx="238147" cy="74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845DA1C8-BD1E-4E2A-BD99-A26C475B87D0}"/>
                </a:ext>
              </a:extLst>
            </p:cNvPr>
            <p:cNvSpPr/>
            <p:nvPr/>
          </p:nvSpPr>
          <p:spPr>
            <a:xfrm>
              <a:off x="2130762" y="2572065"/>
              <a:ext cx="798000" cy="2162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1FF852A6-0A9B-4526-94F4-028025547AC6}"/>
                </a:ext>
              </a:extLst>
            </p:cNvPr>
            <p:cNvCxnSpPr>
              <a:cxnSpLocks/>
              <a:stCxn id="76" idx="3"/>
              <a:endCxn id="52" idx="1"/>
            </p:cNvCxnSpPr>
            <p:nvPr/>
          </p:nvCxnSpPr>
          <p:spPr>
            <a:xfrm>
              <a:off x="1371815" y="1776563"/>
              <a:ext cx="251258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7A0FEDA5-E3F2-4EBE-BA4A-4607BCB723C3}"/>
                </a:ext>
              </a:extLst>
            </p:cNvPr>
            <p:cNvCxnSpPr>
              <a:cxnSpLocks/>
              <a:stCxn id="51" idx="3"/>
              <a:endCxn id="63" idx="1"/>
            </p:cNvCxnSpPr>
            <p:nvPr/>
          </p:nvCxnSpPr>
          <p:spPr>
            <a:xfrm flipV="1">
              <a:off x="1876225" y="1776563"/>
              <a:ext cx="254537" cy="5286"/>
            </a:xfrm>
            <a:prstGeom prst="line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26EF7578-3862-4832-B22E-685F138EE28F}"/>
                </a:ext>
              </a:extLst>
            </p:cNvPr>
            <p:cNvCxnSpPr>
              <a:cxnSpLocks/>
              <a:stCxn id="55" idx="3"/>
              <a:endCxn id="64" idx="1"/>
            </p:cNvCxnSpPr>
            <p:nvPr/>
          </p:nvCxnSpPr>
          <p:spPr>
            <a:xfrm>
              <a:off x="1870362" y="2166742"/>
              <a:ext cx="251258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85C3C639-6C8E-493B-86E4-27C8E2AB65D7}"/>
                </a:ext>
              </a:extLst>
            </p:cNvPr>
            <p:cNvCxnSpPr>
              <a:cxnSpLocks/>
              <a:stCxn id="61" idx="3"/>
              <a:endCxn id="59" idx="1"/>
            </p:cNvCxnSpPr>
            <p:nvPr/>
          </p:nvCxnSpPr>
          <p:spPr>
            <a:xfrm>
              <a:off x="2928762" y="1776563"/>
              <a:ext cx="251258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E81A91D9-D191-4912-B66D-D05D595984ED}"/>
                </a:ext>
              </a:extLst>
            </p:cNvPr>
            <p:cNvCxnSpPr>
              <a:cxnSpLocks/>
              <a:stCxn id="62" idx="3"/>
            </p:cNvCxnSpPr>
            <p:nvPr/>
          </p:nvCxnSpPr>
          <p:spPr>
            <a:xfrm flipV="1">
              <a:off x="2926507" y="2185493"/>
              <a:ext cx="269450" cy="512"/>
            </a:xfrm>
            <a:prstGeom prst="line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75F9001-B14B-4193-8C25-3707F1481AC1}"/>
                </a:ext>
              </a:extLst>
            </p:cNvPr>
            <p:cNvCxnSpPr>
              <a:cxnSpLocks/>
              <a:stCxn id="56" idx="3"/>
              <a:endCxn id="65" idx="1"/>
            </p:cNvCxnSpPr>
            <p:nvPr/>
          </p:nvCxnSpPr>
          <p:spPr>
            <a:xfrm>
              <a:off x="3433773" y="1774977"/>
              <a:ext cx="231730" cy="0"/>
            </a:xfrm>
            <a:prstGeom prst="line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B0B94993-D0CF-49E1-9795-82A685D0CE44}"/>
                </a:ext>
              </a:extLst>
            </p:cNvPr>
            <p:cNvCxnSpPr>
              <a:cxnSpLocks/>
              <a:stCxn id="70" idx="3"/>
              <a:endCxn id="66" idx="1"/>
            </p:cNvCxnSpPr>
            <p:nvPr/>
          </p:nvCxnSpPr>
          <p:spPr>
            <a:xfrm flipV="1">
              <a:off x="2928762" y="2623057"/>
              <a:ext cx="709546" cy="2110"/>
            </a:xfrm>
            <a:prstGeom prst="line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C1E7B14-301C-4BF8-8414-3745DAA68F5C}"/>
                </a:ext>
              </a:extLst>
            </p:cNvPr>
            <p:cNvCxnSpPr>
              <a:cxnSpLocks/>
              <a:stCxn id="71" idx="3"/>
              <a:endCxn id="67" idx="1"/>
            </p:cNvCxnSpPr>
            <p:nvPr/>
          </p:nvCxnSpPr>
          <p:spPr>
            <a:xfrm flipV="1">
              <a:off x="2929962" y="2746657"/>
              <a:ext cx="709546" cy="2110"/>
            </a:xfrm>
            <a:prstGeom prst="line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EBD14E60-6484-40E1-B1E3-5D7A3C8236C1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1388269" y="2623907"/>
              <a:ext cx="709546" cy="2110"/>
            </a:xfrm>
            <a:prstGeom prst="line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1EC8241-7538-49D9-9E66-3D0A911795D6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 flipV="1">
              <a:off x="1389469" y="2747507"/>
              <a:ext cx="709546" cy="2110"/>
            </a:xfrm>
            <a:prstGeom prst="line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7C411A94-BDCC-49A9-BD55-EAB041981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0387" y="2191212"/>
              <a:ext cx="220917" cy="2110"/>
            </a:xfrm>
            <a:prstGeom prst="line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6F70149F-A201-42B0-8FF7-1C9111E287AD}"/>
                </a:ext>
              </a:extLst>
            </p:cNvPr>
            <p:cNvSpPr txBox="1"/>
            <p:nvPr/>
          </p:nvSpPr>
          <p:spPr>
            <a:xfrm rot="16200000">
              <a:off x="1393347" y="1842006"/>
              <a:ext cx="7095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encode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B96D8E99-5D03-4777-885D-174EA5EB5A8B}"/>
                </a:ext>
              </a:extLst>
            </p:cNvPr>
            <p:cNvSpPr txBox="1"/>
            <p:nvPr/>
          </p:nvSpPr>
          <p:spPr>
            <a:xfrm rot="16200000">
              <a:off x="2948195" y="1831180"/>
              <a:ext cx="7095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decode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9E19A034-30EC-43B1-9042-0B23618AAEE5}"/>
                </a:ext>
              </a:extLst>
            </p:cNvPr>
            <p:cNvSpPr txBox="1"/>
            <p:nvPr/>
          </p:nvSpPr>
          <p:spPr>
            <a:xfrm>
              <a:off x="2139821" y="2536209"/>
              <a:ext cx="7798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control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126CC26A-02DE-479A-A635-F48C940D149B}"/>
                </a:ext>
              </a:extLst>
            </p:cNvPr>
            <p:cNvCxnSpPr>
              <a:cxnSpLocks/>
              <a:stCxn id="80" idx="0"/>
              <a:endCxn id="78" idx="2"/>
            </p:cNvCxnSpPr>
            <p:nvPr/>
          </p:nvCxnSpPr>
          <p:spPr>
            <a:xfrm flipV="1">
              <a:off x="2529762" y="2363549"/>
              <a:ext cx="0" cy="208516"/>
            </a:xfrm>
            <a:prstGeom prst="line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742D99B3-B08B-4622-BBD1-AD2654DB7F43}"/>
                </a:ext>
              </a:extLst>
            </p:cNvPr>
            <p:cNvSpPr txBox="1"/>
            <p:nvPr/>
          </p:nvSpPr>
          <p:spPr>
            <a:xfrm>
              <a:off x="2333726" y="1852339"/>
              <a:ext cx="441924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FFs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9BD69222-1CC8-4EFB-A048-08247CB17C4F}"/>
                </a:ext>
              </a:extLst>
            </p:cNvPr>
            <p:cNvSpPr/>
            <p:nvPr/>
          </p:nvSpPr>
          <p:spPr>
            <a:xfrm>
              <a:off x="2314608" y="2408699"/>
              <a:ext cx="107577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53E5A10F-8726-415F-B6BC-D3B529359B89}"/>
                </a:ext>
              </a:extLst>
            </p:cNvPr>
            <p:cNvCxnSpPr>
              <a:cxnSpLocks/>
              <a:stCxn id="111" idx="3"/>
              <a:endCxn id="106" idx="1"/>
            </p:cNvCxnSpPr>
            <p:nvPr/>
          </p:nvCxnSpPr>
          <p:spPr>
            <a:xfrm flipV="1">
              <a:off x="1869217" y="2465849"/>
              <a:ext cx="445391" cy="4106"/>
            </a:xfrm>
            <a:prstGeom prst="line">
              <a:avLst/>
            </a:prstGeom>
            <a:ln w="127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F262DA12-6B0C-447C-A11B-7F1F419DA7BD}"/>
                </a:ext>
              </a:extLst>
            </p:cNvPr>
            <p:cNvCxnSpPr>
              <a:cxnSpLocks/>
            </p:cNvCxnSpPr>
            <p:nvPr/>
          </p:nvCxnSpPr>
          <p:spPr>
            <a:xfrm>
              <a:off x="2321501" y="2362660"/>
              <a:ext cx="0" cy="209405"/>
            </a:xfrm>
            <a:prstGeom prst="line">
              <a:avLst/>
            </a:prstGeom>
            <a:ln w="127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4EF12F28-28CD-4596-ADC9-C4CA24139C42}"/>
                </a:ext>
              </a:extLst>
            </p:cNvPr>
            <p:cNvSpPr/>
            <p:nvPr/>
          </p:nvSpPr>
          <p:spPr>
            <a:xfrm>
              <a:off x="1632215" y="1621949"/>
              <a:ext cx="238147" cy="74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C63A522E-51AF-4329-963A-6BF4D6C3468F}"/>
                </a:ext>
              </a:extLst>
            </p:cNvPr>
            <p:cNvSpPr/>
            <p:nvPr/>
          </p:nvSpPr>
          <p:spPr>
            <a:xfrm>
              <a:off x="1631070" y="2412804"/>
              <a:ext cx="238147" cy="11430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1501C78D-9A16-44B9-9CF5-A284222DCEAC}"/>
                </a:ext>
              </a:extLst>
            </p:cNvPr>
            <p:cNvCxnSpPr>
              <a:cxnSpLocks/>
              <a:endCxn id="111" idx="1"/>
            </p:cNvCxnSpPr>
            <p:nvPr/>
          </p:nvCxnSpPr>
          <p:spPr>
            <a:xfrm>
              <a:off x="1371815" y="2469955"/>
              <a:ext cx="259255" cy="0"/>
            </a:xfrm>
            <a:prstGeom prst="line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xmlns="" id="{1E6F392F-9220-438C-A610-2E7BF1EC4471}"/>
              </a:ext>
            </a:extLst>
          </p:cNvPr>
          <p:cNvCxnSpPr>
            <a:endCxn id="7" idx="1"/>
          </p:cNvCxnSpPr>
          <p:nvPr/>
        </p:nvCxnSpPr>
        <p:spPr>
          <a:xfrm>
            <a:off x="3561451" y="1761693"/>
            <a:ext cx="736027" cy="356219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xmlns="" id="{8034D9B2-3D96-40C7-9BBC-600F7B42C17E}"/>
              </a:ext>
            </a:extLst>
          </p:cNvPr>
          <p:cNvCxnSpPr>
            <a:cxnSpLocks/>
            <a:stCxn id="77" idx="3"/>
            <a:endCxn id="8" idx="1"/>
          </p:cNvCxnSpPr>
          <p:nvPr/>
        </p:nvCxnSpPr>
        <p:spPr>
          <a:xfrm>
            <a:off x="3561451" y="2177448"/>
            <a:ext cx="750776" cy="912014"/>
          </a:xfrm>
          <a:prstGeom prst="bentConnector3">
            <a:avLst>
              <a:gd name="adj1" fmla="val 28115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Lightning Bolt 129">
            <a:extLst>
              <a:ext uri="{FF2B5EF4-FFF2-40B4-BE49-F238E27FC236}">
                <a16:creationId xmlns:a16="http://schemas.microsoft.com/office/drawing/2014/main" xmlns="" id="{35F96F09-3CF9-49C8-976B-397B5E4AE290}"/>
              </a:ext>
            </a:extLst>
          </p:cNvPr>
          <p:cNvSpPr/>
          <p:nvPr/>
        </p:nvSpPr>
        <p:spPr>
          <a:xfrm flipH="1">
            <a:off x="3287714" y="1288441"/>
            <a:ext cx="273791" cy="420805"/>
          </a:xfrm>
          <a:prstGeom prst="lightningBol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0FF6E780-56DA-493D-AF38-DBE398D807D4}"/>
              </a:ext>
            </a:extLst>
          </p:cNvPr>
          <p:cNvSpPr txBox="1"/>
          <p:nvPr/>
        </p:nvSpPr>
        <p:spPr>
          <a:xfrm>
            <a:off x="3450124" y="1110609"/>
            <a:ext cx="169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 Faults in SMs</a:t>
            </a:r>
          </a:p>
        </p:txBody>
      </p:sp>
    </p:spTree>
    <p:extLst>
      <p:ext uri="{BB962C8B-B14F-4D97-AF65-F5344CB8AC3E}">
        <p14:creationId xmlns:p14="http://schemas.microsoft.com/office/powerpoint/2010/main" val="10514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4EF6C5-4FF5-4020-B5B8-D909F0FF7636}"/>
              </a:ext>
            </a:extLst>
          </p:cNvPr>
          <p:cNvSpPr/>
          <p:nvPr/>
        </p:nvSpPr>
        <p:spPr>
          <a:xfrm>
            <a:off x="2594317" y="1404619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FAF54D-51CF-4147-B99D-B1DB5DFB2BEF}"/>
              </a:ext>
            </a:extLst>
          </p:cNvPr>
          <p:cNvSpPr/>
          <p:nvPr/>
        </p:nvSpPr>
        <p:spPr>
          <a:xfrm>
            <a:off x="2448742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C0352D23-8428-482C-A9E7-DB6198F679A8}"/>
              </a:ext>
            </a:extLst>
          </p:cNvPr>
          <p:cNvSpPr/>
          <p:nvPr/>
        </p:nvSpPr>
        <p:spPr>
          <a:xfrm>
            <a:off x="2089907" y="2090729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3B6532-2056-4B18-8A11-0CA35C65D37B}"/>
              </a:ext>
            </a:extLst>
          </p:cNvPr>
          <p:cNvSpPr/>
          <p:nvPr/>
        </p:nvSpPr>
        <p:spPr>
          <a:xfrm>
            <a:off x="2588454" y="1789512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8754E4B-8E54-4E80-A27B-B531DE56E9F4}"/>
              </a:ext>
            </a:extLst>
          </p:cNvPr>
          <p:cNvSpPr/>
          <p:nvPr/>
        </p:nvSpPr>
        <p:spPr>
          <a:xfrm>
            <a:off x="4151865" y="1397747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F8F0C38-D9B8-4AC9-9093-62A11F020CE6}"/>
              </a:ext>
            </a:extLst>
          </p:cNvPr>
          <p:cNvSpPr/>
          <p:nvPr/>
        </p:nvSpPr>
        <p:spPr>
          <a:xfrm>
            <a:off x="4144310" y="181592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F9F48B3-64CE-49B3-B8C7-FEFB4A8CCCC7}"/>
              </a:ext>
            </a:extLst>
          </p:cNvPr>
          <p:cNvSpPr/>
          <p:nvPr/>
        </p:nvSpPr>
        <p:spPr>
          <a:xfrm>
            <a:off x="4145510" y="193952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D44AE8A-506F-42E2-8762-DAEC51951CBE}"/>
              </a:ext>
            </a:extLst>
          </p:cNvPr>
          <p:cNvSpPr/>
          <p:nvPr/>
        </p:nvSpPr>
        <p:spPr>
          <a:xfrm>
            <a:off x="4005689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C00847-6A7F-4C0B-9AA9-32ED1A04BED0}"/>
              </a:ext>
            </a:extLst>
          </p:cNvPr>
          <p:cNvSpPr/>
          <p:nvPr/>
        </p:nvSpPr>
        <p:spPr>
          <a:xfrm>
            <a:off x="4027722" y="1818041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572FD73-8F4C-44B8-9A1A-DF9EF090C176}"/>
              </a:ext>
            </a:extLst>
          </p:cNvPr>
          <p:cNvSpPr/>
          <p:nvPr/>
        </p:nvSpPr>
        <p:spPr>
          <a:xfrm>
            <a:off x="3646854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694257-4203-48CE-A9CE-85CBED1D0C3C}"/>
              </a:ext>
            </a:extLst>
          </p:cNvPr>
          <p:cNvSpPr/>
          <p:nvPr/>
        </p:nvSpPr>
        <p:spPr>
          <a:xfrm>
            <a:off x="3644599" y="1808775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8279549-A3EA-4796-ADBE-2BE4B07B77AF}"/>
              </a:ext>
            </a:extLst>
          </p:cNvPr>
          <p:cNvSpPr/>
          <p:nvPr/>
        </p:nvSpPr>
        <p:spPr>
          <a:xfrm>
            <a:off x="2956431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8DE8960-D2D3-433C-AE2A-345CFCFE3584}"/>
              </a:ext>
            </a:extLst>
          </p:cNvPr>
          <p:cNvSpPr/>
          <p:nvPr/>
        </p:nvSpPr>
        <p:spPr>
          <a:xfrm>
            <a:off x="2947289" y="1789512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C92693B-93A0-4C1F-8E6A-305C71DF7E41}"/>
              </a:ext>
            </a:extLst>
          </p:cNvPr>
          <p:cNvSpPr/>
          <p:nvPr/>
        </p:nvSpPr>
        <p:spPr>
          <a:xfrm>
            <a:off x="4491172" y="1397747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DE0B6FC-7885-40A4-8C1D-0611D44B78EE}"/>
              </a:ext>
            </a:extLst>
          </p:cNvPr>
          <p:cNvSpPr/>
          <p:nvPr/>
        </p:nvSpPr>
        <p:spPr>
          <a:xfrm>
            <a:off x="4463977" y="224582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317EAA4-7C6A-498D-AA1D-2E87563DA5CD}"/>
              </a:ext>
            </a:extLst>
          </p:cNvPr>
          <p:cNvSpPr/>
          <p:nvPr/>
        </p:nvSpPr>
        <p:spPr>
          <a:xfrm>
            <a:off x="4465177" y="236942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444C28E-4E9F-4028-B82A-C00215636A51}"/>
              </a:ext>
            </a:extLst>
          </p:cNvPr>
          <p:cNvSpPr/>
          <p:nvPr/>
        </p:nvSpPr>
        <p:spPr>
          <a:xfrm>
            <a:off x="4472804" y="181381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5C9407D-E5AF-4EC0-BE43-EBC3F78EBA06}"/>
              </a:ext>
            </a:extLst>
          </p:cNvPr>
          <p:cNvSpPr/>
          <p:nvPr/>
        </p:nvSpPr>
        <p:spPr>
          <a:xfrm>
            <a:off x="4472804" y="1937414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43C852C-DB78-4EF4-A3A0-3E3E5A25EE2A}"/>
              </a:ext>
            </a:extLst>
          </p:cNvPr>
          <p:cNvSpPr/>
          <p:nvPr/>
        </p:nvSpPr>
        <p:spPr>
          <a:xfrm>
            <a:off x="3646854" y="224793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9DD5D4D-E6F1-4D0E-97AA-24CE2E9F7D8B}"/>
              </a:ext>
            </a:extLst>
          </p:cNvPr>
          <p:cNvSpPr/>
          <p:nvPr/>
        </p:nvSpPr>
        <p:spPr>
          <a:xfrm>
            <a:off x="3648054" y="237153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E0B1924-DECF-4A11-A2F4-BBD899A6A7FB}"/>
              </a:ext>
            </a:extLst>
          </p:cNvPr>
          <p:cNvSpPr/>
          <p:nvPr/>
        </p:nvSpPr>
        <p:spPr>
          <a:xfrm>
            <a:off x="2923484" y="224667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2A16C85-781F-465A-B849-A05B7689FE03}"/>
              </a:ext>
            </a:extLst>
          </p:cNvPr>
          <p:cNvSpPr/>
          <p:nvPr/>
        </p:nvSpPr>
        <p:spPr>
          <a:xfrm>
            <a:off x="2924684" y="237027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8A6EE99-9A62-49BB-A48C-263BB672AD6C}"/>
              </a:ext>
            </a:extLst>
          </p:cNvPr>
          <p:cNvSpPr/>
          <p:nvPr/>
        </p:nvSpPr>
        <p:spPr>
          <a:xfrm>
            <a:off x="2106361" y="224878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AECB4F4-0F15-48F8-9CAA-1847F673E2BD}"/>
              </a:ext>
            </a:extLst>
          </p:cNvPr>
          <p:cNvSpPr/>
          <p:nvPr/>
        </p:nvSpPr>
        <p:spPr>
          <a:xfrm>
            <a:off x="2107561" y="2372387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1A780A-2657-4DAA-87AC-411C2E67CE86}"/>
              </a:ext>
            </a:extLst>
          </p:cNvPr>
          <p:cNvSpPr/>
          <p:nvPr/>
        </p:nvSpPr>
        <p:spPr>
          <a:xfrm>
            <a:off x="2089907" y="1399333"/>
            <a:ext cx="107577" cy="114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ECA92-D510-452D-84EE-6B51F9D0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Example: FIFO with ECC Protection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430A83-A7B2-4286-B8B1-6EB362C4E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Measuring diagnostic coverage for each sub-part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8C386-AFF0-49ED-8078-5FB18FD937AA}"/>
              </a:ext>
            </a:extLst>
          </p:cNvPr>
          <p:cNvSpPr/>
          <p:nvPr/>
        </p:nvSpPr>
        <p:spPr>
          <a:xfrm>
            <a:off x="2197484" y="1184031"/>
            <a:ext cx="2284147" cy="13732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F0E022-E91A-4E2E-8781-254DD73B1FF2}"/>
              </a:ext>
            </a:extLst>
          </p:cNvPr>
          <p:cNvSpPr/>
          <p:nvPr/>
        </p:nvSpPr>
        <p:spPr>
          <a:xfrm>
            <a:off x="2956431" y="1301869"/>
            <a:ext cx="798000" cy="741600"/>
          </a:xfrm>
          <a:prstGeom prst="rect">
            <a:avLst/>
          </a:prstGeom>
          <a:pattFill prst="lgGrid">
            <a:fgClr>
              <a:srgbClr val="AFABAB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6CA31F-5051-4CB9-9F7C-7C6C547F292E}"/>
              </a:ext>
            </a:extLst>
          </p:cNvPr>
          <p:cNvSpPr/>
          <p:nvPr/>
        </p:nvSpPr>
        <p:spPr>
          <a:xfrm>
            <a:off x="4014831" y="1301869"/>
            <a:ext cx="238147" cy="74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BC839F-21CC-4270-AFA6-6773FE280107}"/>
              </a:ext>
            </a:extLst>
          </p:cNvPr>
          <p:cNvSpPr/>
          <p:nvPr/>
        </p:nvSpPr>
        <p:spPr>
          <a:xfrm>
            <a:off x="2956431" y="2251985"/>
            <a:ext cx="798000" cy="216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53AB37-53A8-4DD3-B4A2-5AF509D7A655}"/>
              </a:ext>
            </a:extLst>
          </p:cNvPr>
          <p:cNvSpPr txBox="1"/>
          <p:nvPr/>
        </p:nvSpPr>
        <p:spPr>
          <a:xfrm>
            <a:off x="1668107" y="1324092"/>
            <a:ext cx="601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35B48DE-C647-4911-89D3-A751D3663D91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2197484" y="1456483"/>
            <a:ext cx="251258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18A0C5D-CE1B-407B-8FEF-44DA00733D82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2701894" y="1456483"/>
            <a:ext cx="254537" cy="5286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54BB58F-5252-4742-9C52-A4673E79CF9E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2696031" y="1846662"/>
            <a:ext cx="251258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FB37619-4AC7-4897-8F7D-1F0E973D172F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3754431" y="1456483"/>
            <a:ext cx="251258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B97DFA3-50D7-451D-8207-CEA3A64D1AC3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752176" y="1865413"/>
            <a:ext cx="269450" cy="512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778806C-589D-453A-8AA1-D4EB4F513E34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4259442" y="1454897"/>
            <a:ext cx="231730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0E86AA8-4A55-4B62-94F5-F37F86BDEECC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3754431" y="230297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43451B4-98FD-48F3-81C1-3BBA4124227B}"/>
              </a:ext>
            </a:extLst>
          </p:cNvPr>
          <p:cNvCxnSpPr>
            <a:cxnSpLocks/>
            <a:stCxn id="38" idx="3"/>
            <a:endCxn id="40" idx="1"/>
          </p:cNvCxnSpPr>
          <p:nvPr/>
        </p:nvCxnSpPr>
        <p:spPr>
          <a:xfrm flipV="1">
            <a:off x="3755631" y="242657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53F7BA4-147D-4791-A500-5748DDC4A6CE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2213938" y="230382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2929B4E-A43F-48DC-9918-35F047E6BBF7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 flipV="1">
            <a:off x="2215138" y="2427427"/>
            <a:ext cx="709546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209EDBEB-A98F-45A7-AC47-E2E877DDEBAE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4251887" y="1870964"/>
            <a:ext cx="220917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B2D62E70-9E54-43E1-8BD6-3ACFA6DF28C9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>
          <a:xfrm flipV="1">
            <a:off x="4253087" y="1994564"/>
            <a:ext cx="219717" cy="211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5421D4E-FADF-4866-A91A-AC3BA95FB17A}"/>
              </a:ext>
            </a:extLst>
          </p:cNvPr>
          <p:cNvSpPr txBox="1"/>
          <p:nvPr/>
        </p:nvSpPr>
        <p:spPr>
          <a:xfrm>
            <a:off x="1675549" y="2161271"/>
            <a:ext cx="601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C74874D-EB39-4F62-8746-07F6BCFA3E76}"/>
              </a:ext>
            </a:extLst>
          </p:cNvPr>
          <p:cNvSpPr txBox="1"/>
          <p:nvPr/>
        </p:nvSpPr>
        <p:spPr>
          <a:xfrm rot="16200000">
            <a:off x="2219016" y="1521926"/>
            <a:ext cx="709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encode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209F1A3-DD3C-482C-91ED-EEAF50F2DEDC}"/>
              </a:ext>
            </a:extLst>
          </p:cNvPr>
          <p:cNvSpPr txBox="1"/>
          <p:nvPr/>
        </p:nvSpPr>
        <p:spPr>
          <a:xfrm rot="16200000">
            <a:off x="3773864" y="1511100"/>
            <a:ext cx="709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decode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A198670-4369-4EB2-A107-D8154CD5F4B7}"/>
              </a:ext>
            </a:extLst>
          </p:cNvPr>
          <p:cNvSpPr txBox="1"/>
          <p:nvPr/>
        </p:nvSpPr>
        <p:spPr>
          <a:xfrm>
            <a:off x="2965490" y="2216129"/>
            <a:ext cx="779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control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1359598-85C4-4954-9C4F-86EA0975288A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3355431" y="2043469"/>
            <a:ext cx="0" cy="208516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69F3E9A-C33A-4EBB-8FC6-6BC98252F71E}"/>
              </a:ext>
            </a:extLst>
          </p:cNvPr>
          <p:cNvSpPr txBox="1"/>
          <p:nvPr/>
        </p:nvSpPr>
        <p:spPr>
          <a:xfrm>
            <a:off x="1607038" y="2295663"/>
            <a:ext cx="632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B4DB4B9-390B-42CE-8D4E-7A506EBEF1AB}"/>
              </a:ext>
            </a:extLst>
          </p:cNvPr>
          <p:cNvSpPr txBox="1"/>
          <p:nvPr/>
        </p:nvSpPr>
        <p:spPr>
          <a:xfrm>
            <a:off x="4517164" y="1298719"/>
            <a:ext cx="790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rd_data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4C4B092-7805-4008-92A0-51971DF03F1A}"/>
              </a:ext>
            </a:extLst>
          </p:cNvPr>
          <p:cNvSpPr txBox="1"/>
          <p:nvPr/>
        </p:nvSpPr>
        <p:spPr>
          <a:xfrm>
            <a:off x="4517164" y="1730722"/>
            <a:ext cx="88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rd_error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571B61E-C513-4DC6-A142-ECF870C0FA1B}"/>
              </a:ext>
            </a:extLst>
          </p:cNvPr>
          <p:cNvSpPr txBox="1"/>
          <p:nvPr/>
        </p:nvSpPr>
        <p:spPr>
          <a:xfrm>
            <a:off x="4517164" y="1878042"/>
            <a:ext cx="1200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rd_corrected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46BEE4E-379C-4EB9-BD47-73D52A105101}"/>
              </a:ext>
            </a:extLst>
          </p:cNvPr>
          <p:cNvSpPr txBox="1"/>
          <p:nvPr/>
        </p:nvSpPr>
        <p:spPr>
          <a:xfrm>
            <a:off x="4526805" y="2160414"/>
            <a:ext cx="88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full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CF69190-9C9F-48B2-8D74-67D02840760A}"/>
              </a:ext>
            </a:extLst>
          </p:cNvPr>
          <p:cNvSpPr txBox="1"/>
          <p:nvPr/>
        </p:nvSpPr>
        <p:spPr>
          <a:xfrm>
            <a:off x="4526805" y="2322071"/>
            <a:ext cx="88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1F082C4-E6CA-4DF3-B631-069A3CE5BCC7}"/>
              </a:ext>
            </a:extLst>
          </p:cNvPr>
          <p:cNvSpPr txBox="1"/>
          <p:nvPr/>
        </p:nvSpPr>
        <p:spPr>
          <a:xfrm>
            <a:off x="3159395" y="1532259"/>
            <a:ext cx="441924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FFs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52D1256-9EA0-4BF4-B572-E0744ED17E5F}"/>
              </a:ext>
            </a:extLst>
          </p:cNvPr>
          <p:cNvSpPr/>
          <p:nvPr/>
        </p:nvSpPr>
        <p:spPr>
          <a:xfrm>
            <a:off x="3140277" y="2088619"/>
            <a:ext cx="10757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9502F72B-AA3F-466B-8212-3F6DEB9B0A94}"/>
              </a:ext>
            </a:extLst>
          </p:cNvPr>
          <p:cNvCxnSpPr>
            <a:cxnSpLocks/>
            <a:stCxn id="96" idx="3"/>
            <a:endCxn id="85" idx="1"/>
          </p:cNvCxnSpPr>
          <p:nvPr/>
        </p:nvCxnSpPr>
        <p:spPr>
          <a:xfrm flipV="1">
            <a:off x="2694886" y="2145769"/>
            <a:ext cx="445391" cy="4106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2A93BBBA-C807-429D-B36E-D00676609963}"/>
              </a:ext>
            </a:extLst>
          </p:cNvPr>
          <p:cNvCxnSpPr>
            <a:cxnSpLocks/>
          </p:cNvCxnSpPr>
          <p:nvPr/>
        </p:nvCxnSpPr>
        <p:spPr>
          <a:xfrm>
            <a:off x="3147170" y="2042580"/>
            <a:ext cx="0" cy="209405"/>
          </a:xfrm>
          <a:prstGeom prst="line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25CACFC-CF36-44D9-86DB-4B1FEB40ACA6}"/>
              </a:ext>
            </a:extLst>
          </p:cNvPr>
          <p:cNvSpPr txBox="1"/>
          <p:nvPr/>
        </p:nvSpPr>
        <p:spPr>
          <a:xfrm>
            <a:off x="1461285" y="2028989"/>
            <a:ext cx="771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clk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3002F12B-2B36-47DE-BE1F-D6218473444A}"/>
              </a:ext>
            </a:extLst>
          </p:cNvPr>
          <p:cNvSpPr/>
          <p:nvPr/>
        </p:nvSpPr>
        <p:spPr>
          <a:xfrm>
            <a:off x="2457884" y="1301869"/>
            <a:ext cx="238147" cy="74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3EDF6B9-5C54-4187-B663-B89B5B116AC6}"/>
              </a:ext>
            </a:extLst>
          </p:cNvPr>
          <p:cNvSpPr/>
          <p:nvPr/>
        </p:nvSpPr>
        <p:spPr>
          <a:xfrm>
            <a:off x="2456739" y="2092724"/>
            <a:ext cx="238147" cy="1143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CF054DD1-BA47-4104-8ABD-A93395F367BB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2197484" y="2149875"/>
            <a:ext cx="259255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xmlns="" id="{FF21620E-ADC0-4C0E-8D61-F790E0E95D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7647" y="2848171"/>
          <a:ext cx="6975026" cy="1706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680">
                  <a:extLst>
                    <a:ext uri="{9D8B030D-6E8A-4147-A177-3AD203B41FA5}">
                      <a16:colId xmlns:a16="http://schemas.microsoft.com/office/drawing/2014/main" xmlns="" val="2588301951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xmlns="" val="21546189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364017329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xmlns="" val="11722787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4118843328"/>
                    </a:ext>
                  </a:extLst>
                </a:gridCol>
              </a:tblGrid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Sub part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Area / Failure Mode 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State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Fault 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Diagnostic Coverage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7653537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mem-data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151.2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9697660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32.3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434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692786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 err="1"/>
                        <a:t>clk</a:t>
                      </a:r>
                      <a:r>
                        <a:rPr lang="en-US" sz="1000" dirty="0"/>
                        <a:t>/</a:t>
                      </a:r>
                      <a:r>
                        <a:rPr lang="en-US" sz="1000" dirty="0" err="1"/>
                        <a:t>rst</a:t>
                      </a:r>
                      <a:r>
                        <a:rPr lang="en-US" sz="1000" dirty="0"/>
                        <a:t>-tree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033735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active-encode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52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7037001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active-decode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9.55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126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2399762"/>
                  </a:ext>
                </a:extLst>
              </a:tr>
              <a:tr h="230296">
                <a:tc>
                  <a:txBody>
                    <a:bodyPr/>
                    <a:lstStyle/>
                    <a:p>
                      <a:r>
                        <a:rPr lang="en-US" sz="1000" dirty="0"/>
                        <a:t>passive-decode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000" dirty="0"/>
                        <a:t>10.73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130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37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7FB46-AFEB-4B82-9C65-50F1248A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OneSpin FMEDA Methodology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E324D-59C5-414C-8E14-88AA7342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ISO 26262 compliant flow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C9C9229-207C-49AF-8D73-5CCA8184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0" y="2499286"/>
            <a:ext cx="2599519" cy="2019084"/>
          </a:xfrm>
          <a:prstGeom prst="rect">
            <a:avLst/>
          </a:prstGeom>
        </p:spPr>
      </p:pic>
      <p:sp>
        <p:nvSpPr>
          <p:cNvPr id="67" name="Dreieck 19">
            <a:extLst>
              <a:ext uri="{FF2B5EF4-FFF2-40B4-BE49-F238E27FC236}">
                <a16:creationId xmlns:a16="http://schemas.microsoft.com/office/drawing/2014/main" xmlns="" id="{18F868C8-4465-4A7A-BB0B-5E46FC91CFBD}"/>
              </a:ext>
            </a:extLst>
          </p:cNvPr>
          <p:cNvSpPr/>
          <p:nvPr/>
        </p:nvSpPr>
        <p:spPr>
          <a:xfrm rot="10800000">
            <a:off x="4332377" y="2211559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7920806-D568-477F-8CCE-6676D61403FD}"/>
              </a:ext>
            </a:extLst>
          </p:cNvPr>
          <p:cNvSpPr/>
          <p:nvPr/>
        </p:nvSpPr>
        <p:spPr>
          <a:xfrm>
            <a:off x="3541150" y="3850795"/>
            <a:ext cx="2125186" cy="62735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reieck 19">
            <a:extLst>
              <a:ext uri="{FF2B5EF4-FFF2-40B4-BE49-F238E27FC236}">
                <a16:creationId xmlns:a16="http://schemas.microsoft.com/office/drawing/2014/main" xmlns="" id="{E402BC5E-F908-4BA3-AA52-277400BDCE1F}"/>
              </a:ext>
            </a:extLst>
          </p:cNvPr>
          <p:cNvSpPr/>
          <p:nvPr/>
        </p:nvSpPr>
        <p:spPr>
          <a:xfrm rot="10800000">
            <a:off x="4369385" y="293586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feld 4">
            <a:extLst>
              <a:ext uri="{FF2B5EF4-FFF2-40B4-BE49-F238E27FC236}">
                <a16:creationId xmlns:a16="http://schemas.microsoft.com/office/drawing/2014/main" xmlns="" id="{DA94B54B-805C-4C56-8340-604B17CDD7CC}"/>
              </a:ext>
            </a:extLst>
          </p:cNvPr>
          <p:cNvSpPr txBox="1"/>
          <p:nvPr/>
        </p:nvSpPr>
        <p:spPr>
          <a:xfrm>
            <a:off x="3599897" y="2526416"/>
            <a:ext cx="1971567" cy="288147"/>
          </a:xfrm>
          <a:prstGeom prst="rect">
            <a:avLst/>
          </a:prstGeom>
          <a:solidFill>
            <a:srgbClr val="2071B2"/>
          </a:solidFill>
          <a:ln>
            <a:solidFill>
              <a:schemeClr val="accent1"/>
            </a:solidFill>
          </a:ln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73" name="Textfeld 4">
            <a:extLst>
              <a:ext uri="{FF2B5EF4-FFF2-40B4-BE49-F238E27FC236}">
                <a16:creationId xmlns:a16="http://schemas.microsoft.com/office/drawing/2014/main" xmlns="" id="{DEB7FE08-5C08-4611-9C06-90A18082E32A}"/>
              </a:ext>
            </a:extLst>
          </p:cNvPr>
          <p:cNvSpPr txBox="1"/>
          <p:nvPr/>
        </p:nvSpPr>
        <p:spPr>
          <a:xfrm>
            <a:off x="3599897" y="3124367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74" name="Dreieck 19">
            <a:extLst>
              <a:ext uri="{FF2B5EF4-FFF2-40B4-BE49-F238E27FC236}">
                <a16:creationId xmlns:a16="http://schemas.microsoft.com/office/drawing/2014/main" xmlns="" id="{734D4B47-AB83-4C00-AEB6-A3057DE878AF}"/>
              </a:ext>
            </a:extLst>
          </p:cNvPr>
          <p:cNvSpPr/>
          <p:nvPr/>
        </p:nvSpPr>
        <p:spPr>
          <a:xfrm rot="10800000">
            <a:off x="4355020" y="370663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5" name="Textfeld 4">
            <a:extLst>
              <a:ext uri="{FF2B5EF4-FFF2-40B4-BE49-F238E27FC236}">
                <a16:creationId xmlns:a16="http://schemas.microsoft.com/office/drawing/2014/main" xmlns="" id="{EA2BFA7E-9376-42B5-8B28-F5CF3FB6C7AD}"/>
              </a:ext>
            </a:extLst>
          </p:cNvPr>
          <p:cNvSpPr txBox="1"/>
          <p:nvPr/>
        </p:nvSpPr>
        <p:spPr>
          <a:xfrm>
            <a:off x="3599897" y="3910111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76" name="Dreieck 19">
            <a:extLst>
              <a:ext uri="{FF2B5EF4-FFF2-40B4-BE49-F238E27FC236}">
                <a16:creationId xmlns:a16="http://schemas.microsoft.com/office/drawing/2014/main" xmlns="" id="{34816DA0-D730-4DC9-9842-FBFDD83693A3}"/>
              </a:ext>
            </a:extLst>
          </p:cNvPr>
          <p:cNvSpPr/>
          <p:nvPr/>
        </p:nvSpPr>
        <p:spPr>
          <a:xfrm rot="5400000">
            <a:off x="3085805" y="3309100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7" name="Textfeld 4">
            <a:extLst>
              <a:ext uri="{FF2B5EF4-FFF2-40B4-BE49-F238E27FC236}">
                <a16:creationId xmlns:a16="http://schemas.microsoft.com/office/drawing/2014/main" xmlns="" id="{33238EC1-B64A-4F04-BDBB-C146F6DC7EB0}"/>
              </a:ext>
            </a:extLst>
          </p:cNvPr>
          <p:cNvSpPr txBox="1"/>
          <p:nvPr/>
        </p:nvSpPr>
        <p:spPr>
          <a:xfrm>
            <a:off x="3599897" y="1823932"/>
            <a:ext cx="1980135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Goals   </a:t>
            </a:r>
          </a:p>
        </p:txBody>
      </p:sp>
      <p:sp>
        <p:nvSpPr>
          <p:cNvPr id="78" name="Dreieck 19">
            <a:extLst>
              <a:ext uri="{FF2B5EF4-FFF2-40B4-BE49-F238E27FC236}">
                <a16:creationId xmlns:a16="http://schemas.microsoft.com/office/drawing/2014/main" xmlns="" id="{DBB730DC-202F-47A4-9849-6C959673D096}"/>
              </a:ext>
            </a:extLst>
          </p:cNvPr>
          <p:cNvSpPr/>
          <p:nvPr/>
        </p:nvSpPr>
        <p:spPr>
          <a:xfrm rot="5400000">
            <a:off x="5912579" y="3263263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80" name="Textfeld 4">
            <a:extLst>
              <a:ext uri="{FF2B5EF4-FFF2-40B4-BE49-F238E27FC236}">
                <a16:creationId xmlns:a16="http://schemas.microsoft.com/office/drawing/2014/main" xmlns="" id="{3F0E7389-63A5-4023-9B16-0DA58582D2D5}"/>
              </a:ext>
            </a:extLst>
          </p:cNvPr>
          <p:cNvSpPr txBox="1"/>
          <p:nvPr/>
        </p:nvSpPr>
        <p:spPr>
          <a:xfrm>
            <a:off x="6399700" y="3002930"/>
            <a:ext cx="2209706" cy="7190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ISO 26262 work products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 regards to random hardware failures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D84BEF5-CBEA-4B1C-8E3C-F610621987A6}"/>
              </a:ext>
            </a:extLst>
          </p:cNvPr>
          <p:cNvSpPr/>
          <p:nvPr/>
        </p:nvSpPr>
        <p:spPr>
          <a:xfrm>
            <a:off x="439918" y="1259661"/>
            <a:ext cx="8498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Automated design analysis a key factor for efficient analysis of random hardware failures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32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Hardware Metrics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Hardware Metric Computation (HMC) App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C6E5E-3438-4942-BDF9-92192D5AF41B}"/>
              </a:ext>
            </a:extLst>
          </p:cNvPr>
          <p:cNvSpPr txBox="1"/>
          <p:nvPr/>
        </p:nvSpPr>
        <p:spPr>
          <a:xfrm>
            <a:off x="323850" y="1296754"/>
            <a:ext cx="52768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dirty="0"/>
              <a:t>Which metrics must be produced to achieve ISO 26262 compliance?</a:t>
            </a:r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Single-Point Fault Metric (SPFM)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Reflects the robustness of the component with respect to safety goal violation by individual faults</a:t>
            </a:r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Latent Fault Metric (LFM)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Reflects the robustness of the component with respect to safety goal violation by multiple-point faults </a:t>
            </a:r>
            <a:r>
              <a:rPr lang="en-GB" sz="1100" dirty="0"/>
              <a:t>(faults in safety mechanism and function)</a:t>
            </a:r>
            <a:endParaRPr lang="en-US" sz="1100" dirty="0"/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Probabilistic Metric for Random Hardware Failures (PMHF)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Residual risk of the safety architecture. Measured by Failure in Time (FIT)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3747957"/>
            <a:ext cx="2174365" cy="62451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 Integrity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94"/>
            <a:ext cx="6356766" cy="255587"/>
          </a:xfrm>
        </p:spPr>
        <p:txBody>
          <a:bodyPr/>
          <a:lstStyle/>
          <a:p>
            <a:r>
              <a:rPr lang="en-US" sz="1600" dirty="0"/>
              <a:t>Functionally correct, safe, secure, and trusted SoCs/ASICs/FPGAs</a:t>
            </a:r>
          </a:p>
        </p:txBody>
      </p:sp>
      <p:sp>
        <p:nvSpPr>
          <p:cNvPr id="14" name="Cross 13"/>
          <p:cNvSpPr/>
          <p:nvPr/>
        </p:nvSpPr>
        <p:spPr>
          <a:xfrm>
            <a:off x="1834243" y="2566390"/>
            <a:ext cx="247121" cy="250119"/>
          </a:xfrm>
          <a:prstGeom prst="plus">
            <a:avLst>
              <a:gd name="adj" fmla="val 348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/>
        </p:nvGrpSpPr>
        <p:grpSpPr>
          <a:xfrm>
            <a:off x="323856" y="4165424"/>
            <a:ext cx="1857311" cy="258381"/>
            <a:chOff x="2123" y="0"/>
            <a:chExt cx="1857311" cy="530261"/>
          </a:xfrm>
        </p:grpSpPr>
        <p:sp>
          <p:nvSpPr>
            <p:cNvPr id="23" name="Pentagon 22"/>
            <p:cNvSpPr/>
            <p:nvPr/>
          </p:nvSpPr>
          <p:spPr>
            <a:xfrm>
              <a:off x="2123" y="0"/>
              <a:ext cx="1857311" cy="53026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agon 4"/>
            <p:cNvSpPr/>
            <p:nvPr/>
          </p:nvSpPr>
          <p:spPr>
            <a:xfrm>
              <a:off x="2123" y="0"/>
              <a:ext cx="1724746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Design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05802" y="4165424"/>
            <a:ext cx="1857311" cy="258381"/>
            <a:chOff x="1487973" y="0"/>
            <a:chExt cx="1857311" cy="530261"/>
          </a:xfrm>
        </p:grpSpPr>
        <p:sp>
          <p:nvSpPr>
            <p:cNvPr id="21" name="Chevron 20"/>
            <p:cNvSpPr/>
            <p:nvPr/>
          </p:nvSpPr>
          <p:spPr>
            <a:xfrm>
              <a:off x="1487973" y="0"/>
              <a:ext cx="1857311" cy="53026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6"/>
            <p:cNvSpPr/>
            <p:nvPr/>
          </p:nvSpPr>
          <p:spPr>
            <a:xfrm>
              <a:off x="1753104" y="0"/>
              <a:ext cx="1327050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5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/>
                <a:t>Integration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78804" y="4165424"/>
            <a:ext cx="1857311" cy="258381"/>
            <a:chOff x="2973822" y="0"/>
            <a:chExt cx="1857311" cy="530261"/>
          </a:xfrm>
        </p:grpSpPr>
        <p:sp>
          <p:nvSpPr>
            <p:cNvPr id="19" name="Chevron 18"/>
            <p:cNvSpPr/>
            <p:nvPr/>
          </p:nvSpPr>
          <p:spPr>
            <a:xfrm>
              <a:off x="2973822" y="0"/>
              <a:ext cx="1857311" cy="53026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8"/>
            <p:cNvSpPr/>
            <p:nvPr/>
          </p:nvSpPr>
          <p:spPr>
            <a:xfrm>
              <a:off x="3238953" y="0"/>
              <a:ext cx="1327050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5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Implementation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3856" y="3586305"/>
            <a:ext cx="5412259" cy="255587"/>
            <a:chOff x="1611" y="1142016"/>
            <a:chExt cx="1498784" cy="457129"/>
          </a:xfrm>
          <a:solidFill>
            <a:schemeClr val="accent2"/>
          </a:solidFill>
        </p:grpSpPr>
        <p:sp>
          <p:nvSpPr>
            <p:cNvPr id="26" name="Rectangle 25"/>
            <p:cNvSpPr/>
            <p:nvPr/>
          </p:nvSpPr>
          <p:spPr>
            <a:xfrm>
              <a:off x="1611" y="1142016"/>
              <a:ext cx="1498784" cy="4571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1611" y="1142016"/>
              <a:ext cx="1498784" cy="4571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07" tIns="11007" rIns="11007" bIns="11007" numCol="1" spcCol="1270" anchor="ctr" anchorCtr="0">
              <a:noAutofit/>
            </a:bodyPr>
            <a:lstStyle/>
            <a:p>
              <a:pPr algn="ctr" defTabSz="5777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IC Integrity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3856" y="3873923"/>
            <a:ext cx="5412259" cy="258381"/>
            <a:chOff x="2123" y="0"/>
            <a:chExt cx="1857311" cy="530261"/>
          </a:xfrm>
        </p:grpSpPr>
        <p:sp>
          <p:nvSpPr>
            <p:cNvPr id="30" name="Pentagon 29"/>
            <p:cNvSpPr/>
            <p:nvPr/>
          </p:nvSpPr>
          <p:spPr>
            <a:xfrm>
              <a:off x="2123" y="0"/>
              <a:ext cx="1857311" cy="53026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entagon 4"/>
            <p:cNvSpPr/>
            <p:nvPr/>
          </p:nvSpPr>
          <p:spPr>
            <a:xfrm>
              <a:off x="2123" y="0"/>
              <a:ext cx="1857311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SoC/ASIC/FPGA Verification Flow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58496" y="1891022"/>
            <a:ext cx="2401808" cy="2285238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r>
              <a:rPr lang="en-US" sz="1800" dirty="0"/>
              <a:t>OneSpin provides certified </a:t>
            </a:r>
            <a:r>
              <a:rPr lang="en-US" sz="1800" b="1" dirty="0">
                <a:solidFill>
                  <a:schemeClr val="accent2"/>
                </a:solidFill>
              </a:rPr>
              <a:t>IC Integrity Verification Solutions </a:t>
            </a:r>
            <a:r>
              <a:rPr lang="en-US" sz="1800" dirty="0"/>
              <a:t>to develop functionally correct, safe, secure, and trusted integrated circuits. </a:t>
            </a:r>
          </a:p>
        </p:txBody>
      </p:sp>
      <p:sp>
        <p:nvSpPr>
          <p:cNvPr id="59" name="Cross 58">
            <a:extLst>
              <a:ext uri="{FF2B5EF4-FFF2-40B4-BE49-F238E27FC236}">
                <a16:creationId xmlns:a16="http://schemas.microsoft.com/office/drawing/2014/main" xmlns="" id="{D8962C04-70BE-184D-A123-D3FE2E3C1FBD}"/>
              </a:ext>
            </a:extLst>
          </p:cNvPr>
          <p:cNvSpPr/>
          <p:nvPr/>
        </p:nvSpPr>
        <p:spPr>
          <a:xfrm>
            <a:off x="3997073" y="2566390"/>
            <a:ext cx="247121" cy="250119"/>
          </a:xfrm>
          <a:prstGeom prst="plus">
            <a:avLst>
              <a:gd name="adj" fmla="val 348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en-US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2DD64C-D231-B94D-8B60-094DE324AEC8}"/>
              </a:ext>
            </a:extLst>
          </p:cNvPr>
          <p:cNvSpPr txBox="1"/>
          <p:nvPr/>
        </p:nvSpPr>
        <p:spPr>
          <a:xfrm>
            <a:off x="133581" y="1257668"/>
            <a:ext cx="1485614" cy="623245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Functional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</a:rPr>
              <a:t>Correctness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3FDA5E-A5B8-C643-BBF1-9B466333333D}"/>
              </a:ext>
            </a:extLst>
          </p:cNvPr>
          <p:cNvSpPr txBox="1"/>
          <p:nvPr/>
        </p:nvSpPr>
        <p:spPr>
          <a:xfrm>
            <a:off x="2643413" y="1373588"/>
            <a:ext cx="856637" cy="346247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Safety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59464C2-093D-E745-9B4F-C45873F4F01D}"/>
              </a:ext>
            </a:extLst>
          </p:cNvPr>
          <p:cNvSpPr txBox="1"/>
          <p:nvPr/>
        </p:nvSpPr>
        <p:spPr>
          <a:xfrm>
            <a:off x="4613791" y="1263113"/>
            <a:ext cx="1176515" cy="623245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Trust and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</a:rPr>
              <a:t>Security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173062C-913B-FE4D-B4A5-830002CDC694}"/>
              </a:ext>
            </a:extLst>
          </p:cNvPr>
          <p:cNvGrpSpPr/>
          <p:nvPr/>
        </p:nvGrpSpPr>
        <p:grpSpPr>
          <a:xfrm>
            <a:off x="336386" y="2151450"/>
            <a:ext cx="1080000" cy="1080000"/>
            <a:chOff x="2528923" y="1028950"/>
            <a:chExt cx="1162756" cy="11627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9872274-6E26-284C-A932-CFBC4408D108}"/>
                </a:ext>
              </a:extLst>
            </p:cNvPr>
            <p:cNvGrpSpPr/>
            <p:nvPr/>
          </p:nvGrpSpPr>
          <p:grpSpPr>
            <a:xfrm>
              <a:off x="2528923" y="1028950"/>
              <a:ext cx="1162756" cy="1162756"/>
              <a:chOff x="2528923" y="3712995"/>
              <a:chExt cx="1162756" cy="116275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2E9C8361-1679-2648-BC0C-57209C984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923" y="3712995"/>
                <a:ext cx="1162756" cy="1162756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CBDB02C-D373-F24E-B7C2-4B263CD926ED}"/>
                  </a:ext>
                </a:extLst>
              </p:cNvPr>
              <p:cNvSpPr/>
              <p:nvPr/>
            </p:nvSpPr>
            <p:spPr>
              <a:xfrm>
                <a:off x="2727325" y="3902075"/>
                <a:ext cx="768349" cy="784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785BF24-7693-D649-A654-9ECBD0D2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0737" y="1348112"/>
              <a:ext cx="487495" cy="48749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0A54C55-4980-1F40-874B-0814145B2A2D}"/>
              </a:ext>
            </a:extLst>
          </p:cNvPr>
          <p:cNvGrpSpPr/>
          <p:nvPr/>
        </p:nvGrpSpPr>
        <p:grpSpPr>
          <a:xfrm>
            <a:off x="2499216" y="2151450"/>
            <a:ext cx="1080000" cy="1080000"/>
            <a:chOff x="5299856" y="1027788"/>
            <a:chExt cx="1162756" cy="116275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1035579D-625D-8A49-A93C-C6A82A420BD7}"/>
                </a:ext>
              </a:extLst>
            </p:cNvPr>
            <p:cNvGrpSpPr/>
            <p:nvPr/>
          </p:nvGrpSpPr>
          <p:grpSpPr>
            <a:xfrm>
              <a:off x="5299856" y="1027788"/>
              <a:ext cx="1162756" cy="1162756"/>
              <a:chOff x="2528923" y="3712995"/>
              <a:chExt cx="1162756" cy="1162756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6DAE6E09-55FB-7343-BC8A-85296D585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923" y="3712995"/>
                <a:ext cx="1162756" cy="1162756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4C9458AA-349A-5740-BC0E-8E1C21A0F7EE}"/>
                  </a:ext>
                </a:extLst>
              </p:cNvPr>
              <p:cNvSpPr/>
              <p:nvPr/>
            </p:nvSpPr>
            <p:spPr>
              <a:xfrm>
                <a:off x="2727325" y="3902075"/>
                <a:ext cx="768349" cy="784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86753EE2-E4D2-DE42-A292-5E9D6244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0026" y="1312301"/>
              <a:ext cx="553708" cy="55370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6E1D3A-F045-AA4E-A733-3AC4FA67342A}"/>
              </a:ext>
            </a:extLst>
          </p:cNvPr>
          <p:cNvGrpSpPr/>
          <p:nvPr/>
        </p:nvGrpSpPr>
        <p:grpSpPr>
          <a:xfrm>
            <a:off x="4662046" y="2151450"/>
            <a:ext cx="1080000" cy="1080000"/>
            <a:chOff x="7852872" y="1027602"/>
            <a:chExt cx="1162756" cy="116275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318D6B1F-47D3-3745-B9D5-570F1C79BD1B}"/>
                </a:ext>
              </a:extLst>
            </p:cNvPr>
            <p:cNvGrpSpPr/>
            <p:nvPr/>
          </p:nvGrpSpPr>
          <p:grpSpPr>
            <a:xfrm>
              <a:off x="7852872" y="1027602"/>
              <a:ext cx="1162756" cy="1162756"/>
              <a:chOff x="2528923" y="3712995"/>
              <a:chExt cx="1162756" cy="1162756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A4E4A341-03FF-AE4E-A5FF-0F294DCB9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923" y="3712995"/>
                <a:ext cx="1162756" cy="1162756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5A8B083-0495-EC4F-B2D1-FF92BDA538D9}"/>
                  </a:ext>
                </a:extLst>
              </p:cNvPr>
              <p:cNvSpPr/>
              <p:nvPr/>
            </p:nvSpPr>
            <p:spPr>
              <a:xfrm>
                <a:off x="2727325" y="3902075"/>
                <a:ext cx="768349" cy="784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EE360B99-3B76-BC44-B1EB-EB64DF91C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6285" y="1325430"/>
              <a:ext cx="527450" cy="527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Hardware Metrics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Hardware Metric Computation (HMC) App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C6E5E-3438-4942-BDF9-92192D5AF41B}"/>
              </a:ext>
            </a:extLst>
          </p:cNvPr>
          <p:cNvSpPr txBox="1"/>
          <p:nvPr/>
        </p:nvSpPr>
        <p:spPr>
          <a:xfrm>
            <a:off x="323850" y="1296754"/>
            <a:ext cx="52768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dirty="0"/>
              <a:t>Which metrics must be produced to achieve ISO 26262 compliance?</a:t>
            </a:r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Single Point Fault Metric (SPFM)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Reflects the robustness of the component with respect to safety goal violation by individual faults</a:t>
            </a:r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Latent Fault Metric (LFM)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Reflects the robustness of the component with respect to safety goal violation by multiple-point faults </a:t>
            </a:r>
            <a:r>
              <a:rPr lang="en-GB" sz="1100" dirty="0"/>
              <a:t>(faults in safety mechanism and function)</a:t>
            </a:r>
            <a:endParaRPr lang="en-US" sz="1100" dirty="0"/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Probabilistic Metric for Random Hardware Failures (PMHF)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Residual risk of the safety architecture. Measured by Failure in Time (FIT)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968BCD-4C0E-4D64-9B10-F183B17BDD84}"/>
              </a:ext>
            </a:extLst>
          </p:cNvPr>
          <p:cNvSpPr txBox="1"/>
          <p:nvPr/>
        </p:nvSpPr>
        <p:spPr>
          <a:xfrm>
            <a:off x="306633" y="3361254"/>
            <a:ext cx="53638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/>
                </a:solidFill>
              </a:rPr>
              <a:t>The HMC App enables full chip, multi-user, early estimation of the hardware metrics and compliance when data from FCA and the Diagnostic Coverage Determination becomes available.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3747957"/>
            <a:ext cx="2174365" cy="62451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Hardware Metrics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Hardware Metric Computation (HMC) App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C6E5E-3438-4942-BDF9-92192D5AF41B}"/>
              </a:ext>
            </a:extLst>
          </p:cNvPr>
          <p:cNvSpPr txBox="1"/>
          <p:nvPr/>
        </p:nvSpPr>
        <p:spPr>
          <a:xfrm>
            <a:off x="323850" y="1296754"/>
            <a:ext cx="52768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dirty="0"/>
              <a:t>Which metrics must be produced to achieve ISO 26262 compliance?</a:t>
            </a:r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Single Point Fault Metric (SPFM)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Reflects the robustness of the component with respect to safety goal violation by individual faults</a:t>
            </a:r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Latent Fault Metric (LFM)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Reflects the robustness of the component with respect to safety goal violation by multiple-point faults </a:t>
            </a:r>
            <a:r>
              <a:rPr lang="en-GB" sz="1100" dirty="0"/>
              <a:t>(faults in safety mechanism and function)</a:t>
            </a:r>
            <a:endParaRPr lang="en-US" sz="1100" dirty="0"/>
          </a:p>
          <a:p>
            <a:pPr marL="9144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Probabilistic Metric for Random Hardware Failures (PMHF)</a:t>
            </a:r>
          </a:p>
          <a:p>
            <a:pPr marL="434340" lvl="2">
              <a:spcAft>
                <a:spcPts val="300"/>
              </a:spcAft>
            </a:pPr>
            <a:r>
              <a:rPr lang="en-US" sz="1100" dirty="0"/>
              <a:t>Residual risk of the safety architecture. Measured by Failure in Time (FIT)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968BCD-4C0E-4D64-9B10-F183B17BDD84}"/>
              </a:ext>
            </a:extLst>
          </p:cNvPr>
          <p:cNvSpPr txBox="1"/>
          <p:nvPr/>
        </p:nvSpPr>
        <p:spPr>
          <a:xfrm>
            <a:off x="306633" y="3361254"/>
            <a:ext cx="53638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/>
                </a:solidFill>
              </a:rPr>
              <a:t>The HMC App enables full chip, multi-user, early estimation of the hardware metrics and compliance when data from FCA and the Diagnostic Coverage Determination becomes available.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3747957"/>
            <a:ext cx="2174365" cy="62451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9F913FC-E851-4B02-80E4-2B71868501AD}"/>
              </a:ext>
            </a:extLst>
          </p:cNvPr>
          <p:cNvSpPr txBox="1"/>
          <p:nvPr/>
        </p:nvSpPr>
        <p:spPr>
          <a:xfrm>
            <a:off x="323850" y="4071537"/>
            <a:ext cx="502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No expert level ISO 26262 knowledge required and avoids spreadsheet madness.</a:t>
            </a:r>
          </a:p>
        </p:txBody>
      </p:sp>
    </p:spTree>
    <p:extLst>
      <p:ext uri="{BB962C8B-B14F-4D97-AF65-F5344CB8AC3E}">
        <p14:creationId xmlns:p14="http://schemas.microsoft.com/office/powerpoint/2010/main" val="12779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83FB08-301D-4939-8B6C-F0962D23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0" y="1149835"/>
            <a:ext cx="5803042" cy="352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A6A6C-B002-430C-8767-40C81F9E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Metric Calculation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BFDAAB-ED96-4421-86AC-729C61A70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Web technology enables different use model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D5604F-E1BF-48C5-87C7-189BFF045EAF}"/>
              </a:ext>
            </a:extLst>
          </p:cNvPr>
          <p:cNvSpPr txBox="1"/>
          <p:nvPr/>
        </p:nvSpPr>
        <p:spPr>
          <a:xfrm>
            <a:off x="6296890" y="1593273"/>
            <a:ext cx="2443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Calculates hardware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PMHF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ECFF32-B2BF-44A3-8117-D3299016B0D1}"/>
              </a:ext>
            </a:extLst>
          </p:cNvPr>
          <p:cNvSpPr txBox="1"/>
          <p:nvPr/>
        </p:nvSpPr>
        <p:spPr>
          <a:xfrm>
            <a:off x="6296890" y="2675423"/>
            <a:ext cx="1747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Supports layering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FCA  layer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2BED23-A628-49B6-91EE-9D3EEEA3508E}"/>
              </a:ext>
            </a:extLst>
          </p:cNvPr>
          <p:cNvSpPr txBox="1"/>
          <p:nvPr/>
        </p:nvSpPr>
        <p:spPr>
          <a:xfrm>
            <a:off x="6296890" y="3638931"/>
            <a:ext cx="22044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Client/Server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DB</a:t>
            </a:r>
          </a:p>
        </p:txBody>
      </p:sp>
    </p:spTree>
    <p:extLst>
      <p:ext uri="{BB962C8B-B14F-4D97-AF65-F5344CB8AC3E}">
        <p14:creationId xmlns:p14="http://schemas.microsoft.com/office/powerpoint/2010/main" val="1969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7FB46-AFEB-4B82-9C65-50F1248A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OneSpin FMEDA Methodology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E324D-59C5-414C-8E14-88AA7342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ISO 26262 compliant flow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C9C9229-207C-49AF-8D73-5CCA8184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1" y="1801091"/>
            <a:ext cx="2599519" cy="2019084"/>
          </a:xfrm>
          <a:prstGeom prst="rect">
            <a:avLst/>
          </a:prstGeom>
        </p:spPr>
      </p:pic>
      <p:sp>
        <p:nvSpPr>
          <p:cNvPr id="67" name="Dreieck 19">
            <a:extLst>
              <a:ext uri="{FF2B5EF4-FFF2-40B4-BE49-F238E27FC236}">
                <a16:creationId xmlns:a16="http://schemas.microsoft.com/office/drawing/2014/main" xmlns="" id="{18F868C8-4465-4A7A-BB0B-5E46FC91CFBD}"/>
              </a:ext>
            </a:extLst>
          </p:cNvPr>
          <p:cNvSpPr/>
          <p:nvPr/>
        </p:nvSpPr>
        <p:spPr>
          <a:xfrm rot="10800000">
            <a:off x="4200238" y="151336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7920806-D568-477F-8CCE-6676D61403FD}"/>
              </a:ext>
            </a:extLst>
          </p:cNvPr>
          <p:cNvSpPr/>
          <p:nvPr/>
        </p:nvSpPr>
        <p:spPr>
          <a:xfrm>
            <a:off x="3409011" y="1709560"/>
            <a:ext cx="2125186" cy="205491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B61D80B-D03E-43E9-8534-05363D5E1F11}"/>
              </a:ext>
            </a:extLst>
          </p:cNvPr>
          <p:cNvSpPr txBox="1"/>
          <p:nvPr/>
        </p:nvSpPr>
        <p:spPr>
          <a:xfrm>
            <a:off x="4687468" y="1526765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FMEDA</a:t>
            </a:r>
          </a:p>
        </p:txBody>
      </p:sp>
      <p:sp>
        <p:nvSpPr>
          <p:cNvPr id="71" name="Dreieck 19">
            <a:extLst>
              <a:ext uri="{FF2B5EF4-FFF2-40B4-BE49-F238E27FC236}">
                <a16:creationId xmlns:a16="http://schemas.microsoft.com/office/drawing/2014/main" xmlns="" id="{E402BC5E-F908-4BA3-AA52-277400BDCE1F}"/>
              </a:ext>
            </a:extLst>
          </p:cNvPr>
          <p:cNvSpPr/>
          <p:nvPr/>
        </p:nvSpPr>
        <p:spPr>
          <a:xfrm rot="10800000">
            <a:off x="4237246" y="223767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feld 4">
            <a:extLst>
              <a:ext uri="{FF2B5EF4-FFF2-40B4-BE49-F238E27FC236}">
                <a16:creationId xmlns:a16="http://schemas.microsoft.com/office/drawing/2014/main" xmlns="" id="{DA94B54B-805C-4C56-8340-604B17CDD7CC}"/>
              </a:ext>
            </a:extLst>
          </p:cNvPr>
          <p:cNvSpPr txBox="1"/>
          <p:nvPr/>
        </p:nvSpPr>
        <p:spPr>
          <a:xfrm>
            <a:off x="3467758" y="182822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73" name="Textfeld 4">
            <a:extLst>
              <a:ext uri="{FF2B5EF4-FFF2-40B4-BE49-F238E27FC236}">
                <a16:creationId xmlns:a16="http://schemas.microsoft.com/office/drawing/2014/main" xmlns="" id="{DEB7FE08-5C08-4611-9C06-90A18082E32A}"/>
              </a:ext>
            </a:extLst>
          </p:cNvPr>
          <p:cNvSpPr txBox="1"/>
          <p:nvPr/>
        </p:nvSpPr>
        <p:spPr>
          <a:xfrm>
            <a:off x="3467758" y="242617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74" name="Dreieck 19">
            <a:extLst>
              <a:ext uri="{FF2B5EF4-FFF2-40B4-BE49-F238E27FC236}">
                <a16:creationId xmlns:a16="http://schemas.microsoft.com/office/drawing/2014/main" xmlns="" id="{734D4B47-AB83-4C00-AEB6-A3057DE878AF}"/>
              </a:ext>
            </a:extLst>
          </p:cNvPr>
          <p:cNvSpPr/>
          <p:nvPr/>
        </p:nvSpPr>
        <p:spPr>
          <a:xfrm rot="10800000">
            <a:off x="4222881" y="300843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5" name="Textfeld 4">
            <a:extLst>
              <a:ext uri="{FF2B5EF4-FFF2-40B4-BE49-F238E27FC236}">
                <a16:creationId xmlns:a16="http://schemas.microsoft.com/office/drawing/2014/main" xmlns="" id="{EA2BFA7E-9376-42B5-8B28-F5CF3FB6C7AD}"/>
              </a:ext>
            </a:extLst>
          </p:cNvPr>
          <p:cNvSpPr txBox="1"/>
          <p:nvPr/>
        </p:nvSpPr>
        <p:spPr>
          <a:xfrm>
            <a:off x="3467758" y="321191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76" name="Dreieck 19">
            <a:extLst>
              <a:ext uri="{FF2B5EF4-FFF2-40B4-BE49-F238E27FC236}">
                <a16:creationId xmlns:a16="http://schemas.microsoft.com/office/drawing/2014/main" xmlns="" id="{34816DA0-D730-4DC9-9842-FBFDD83693A3}"/>
              </a:ext>
            </a:extLst>
          </p:cNvPr>
          <p:cNvSpPr/>
          <p:nvPr/>
        </p:nvSpPr>
        <p:spPr>
          <a:xfrm rot="5400000">
            <a:off x="2953666" y="2610905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7" name="Textfeld 4">
            <a:extLst>
              <a:ext uri="{FF2B5EF4-FFF2-40B4-BE49-F238E27FC236}">
                <a16:creationId xmlns:a16="http://schemas.microsoft.com/office/drawing/2014/main" xmlns="" id="{33238EC1-B64A-4F04-BDBB-C146F6DC7EB0}"/>
              </a:ext>
            </a:extLst>
          </p:cNvPr>
          <p:cNvSpPr txBox="1"/>
          <p:nvPr/>
        </p:nvSpPr>
        <p:spPr>
          <a:xfrm>
            <a:off x="3467758" y="1125737"/>
            <a:ext cx="1980135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Goals   </a:t>
            </a:r>
          </a:p>
        </p:txBody>
      </p:sp>
      <p:sp>
        <p:nvSpPr>
          <p:cNvPr id="78" name="Dreieck 19">
            <a:extLst>
              <a:ext uri="{FF2B5EF4-FFF2-40B4-BE49-F238E27FC236}">
                <a16:creationId xmlns:a16="http://schemas.microsoft.com/office/drawing/2014/main" xmlns="" id="{DBB730DC-202F-47A4-9849-6C959673D096}"/>
              </a:ext>
            </a:extLst>
          </p:cNvPr>
          <p:cNvSpPr/>
          <p:nvPr/>
        </p:nvSpPr>
        <p:spPr>
          <a:xfrm rot="5400000">
            <a:off x="5780440" y="2565068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80" name="Textfeld 4">
            <a:extLst>
              <a:ext uri="{FF2B5EF4-FFF2-40B4-BE49-F238E27FC236}">
                <a16:creationId xmlns:a16="http://schemas.microsoft.com/office/drawing/2014/main" xmlns="" id="{3F0E7389-63A5-4023-9B16-0DA58582D2D5}"/>
              </a:ext>
            </a:extLst>
          </p:cNvPr>
          <p:cNvSpPr txBox="1"/>
          <p:nvPr/>
        </p:nvSpPr>
        <p:spPr>
          <a:xfrm>
            <a:off x="6267561" y="2304735"/>
            <a:ext cx="2209706" cy="7190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ISO 26262 work products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 regards to random hardware failures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D84BEF5-CBEA-4B1C-8E3C-F610621987A6}"/>
              </a:ext>
            </a:extLst>
          </p:cNvPr>
          <p:cNvSpPr/>
          <p:nvPr/>
        </p:nvSpPr>
        <p:spPr>
          <a:xfrm>
            <a:off x="330422" y="4184961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 </a:t>
            </a:r>
            <a:endParaRPr lang="en-US" sz="1600" dirty="0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D919B2EB-228D-4ED6-945B-BFF207C4A162}"/>
              </a:ext>
            </a:extLst>
          </p:cNvPr>
          <p:cNvSpPr txBox="1"/>
          <p:nvPr/>
        </p:nvSpPr>
        <p:spPr>
          <a:xfrm>
            <a:off x="2333586" y="3938836"/>
            <a:ext cx="5439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Automated FMEDA flow for predictable ISO 26262 compliance</a:t>
            </a:r>
          </a:p>
          <a:p>
            <a:r>
              <a:rPr lang="en-GB" dirty="0"/>
              <a:t>Reduce fault simulation</a:t>
            </a:r>
          </a:p>
          <a:p>
            <a:r>
              <a:rPr lang="en-GB" dirty="0"/>
              <a:t>Reduce/eliminate manual analysis</a:t>
            </a:r>
          </a:p>
          <a:p>
            <a:r>
              <a:rPr lang="en-GB" dirty="0"/>
              <a:t>Implement a repeatable, reusable and robust flow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E5766-807E-4FDC-890D-B705200C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6AB9AA-BA57-4FA0-9BBA-B94DEA008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33A737-02BB-4A4C-8DE9-CA3B7D38AEED}"/>
              </a:ext>
            </a:extLst>
          </p:cNvPr>
          <p:cNvSpPr txBox="1"/>
          <p:nvPr/>
        </p:nvSpPr>
        <p:spPr>
          <a:xfrm>
            <a:off x="3165763" y="2438400"/>
            <a:ext cx="324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43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 Integrity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94"/>
            <a:ext cx="6356766" cy="255587"/>
          </a:xfrm>
        </p:spPr>
        <p:txBody>
          <a:bodyPr/>
          <a:lstStyle/>
          <a:p>
            <a:r>
              <a:rPr lang="en-US" sz="1600" dirty="0"/>
              <a:t>Functionally correct, safe, secure, and trusted SoCs/ASICs/FPGAs</a:t>
            </a:r>
          </a:p>
        </p:txBody>
      </p:sp>
      <p:sp>
        <p:nvSpPr>
          <p:cNvPr id="14" name="Cross 13"/>
          <p:cNvSpPr/>
          <p:nvPr/>
        </p:nvSpPr>
        <p:spPr>
          <a:xfrm>
            <a:off x="1834243" y="2566390"/>
            <a:ext cx="247121" cy="250119"/>
          </a:xfrm>
          <a:prstGeom prst="plus">
            <a:avLst>
              <a:gd name="adj" fmla="val 348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/>
        </p:nvGrpSpPr>
        <p:grpSpPr>
          <a:xfrm>
            <a:off x="323856" y="4165424"/>
            <a:ext cx="1857311" cy="258381"/>
            <a:chOff x="2123" y="0"/>
            <a:chExt cx="1857311" cy="530261"/>
          </a:xfrm>
        </p:grpSpPr>
        <p:sp>
          <p:nvSpPr>
            <p:cNvPr id="23" name="Pentagon 22"/>
            <p:cNvSpPr/>
            <p:nvPr/>
          </p:nvSpPr>
          <p:spPr>
            <a:xfrm>
              <a:off x="2123" y="0"/>
              <a:ext cx="1857311" cy="53026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agon 4"/>
            <p:cNvSpPr/>
            <p:nvPr/>
          </p:nvSpPr>
          <p:spPr>
            <a:xfrm>
              <a:off x="2123" y="0"/>
              <a:ext cx="1724746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Design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05802" y="4165424"/>
            <a:ext cx="1857311" cy="258381"/>
            <a:chOff x="1487973" y="0"/>
            <a:chExt cx="1857311" cy="530261"/>
          </a:xfrm>
        </p:grpSpPr>
        <p:sp>
          <p:nvSpPr>
            <p:cNvPr id="21" name="Chevron 20"/>
            <p:cNvSpPr/>
            <p:nvPr/>
          </p:nvSpPr>
          <p:spPr>
            <a:xfrm>
              <a:off x="1487973" y="0"/>
              <a:ext cx="1857311" cy="53026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6"/>
            <p:cNvSpPr/>
            <p:nvPr/>
          </p:nvSpPr>
          <p:spPr>
            <a:xfrm>
              <a:off x="1753104" y="0"/>
              <a:ext cx="1327050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5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/>
                <a:t>Integration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78804" y="4165424"/>
            <a:ext cx="1857311" cy="258381"/>
            <a:chOff x="2973822" y="0"/>
            <a:chExt cx="1857311" cy="530261"/>
          </a:xfrm>
        </p:grpSpPr>
        <p:sp>
          <p:nvSpPr>
            <p:cNvPr id="19" name="Chevron 18"/>
            <p:cNvSpPr/>
            <p:nvPr/>
          </p:nvSpPr>
          <p:spPr>
            <a:xfrm>
              <a:off x="2973822" y="0"/>
              <a:ext cx="1857311" cy="53026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8"/>
            <p:cNvSpPr/>
            <p:nvPr/>
          </p:nvSpPr>
          <p:spPr>
            <a:xfrm>
              <a:off x="3238953" y="0"/>
              <a:ext cx="1327050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675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Implementation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3856" y="3586305"/>
            <a:ext cx="5412259" cy="255587"/>
            <a:chOff x="1611" y="1142016"/>
            <a:chExt cx="1498784" cy="457129"/>
          </a:xfrm>
          <a:solidFill>
            <a:schemeClr val="accent2"/>
          </a:solidFill>
        </p:grpSpPr>
        <p:sp>
          <p:nvSpPr>
            <p:cNvPr id="26" name="Rectangle 25"/>
            <p:cNvSpPr/>
            <p:nvPr/>
          </p:nvSpPr>
          <p:spPr>
            <a:xfrm>
              <a:off x="1611" y="1142016"/>
              <a:ext cx="1498784" cy="4571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1611" y="1142016"/>
              <a:ext cx="1498784" cy="4571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07" tIns="11007" rIns="11007" bIns="11007" numCol="1" spcCol="1270" anchor="ctr" anchorCtr="0">
              <a:noAutofit/>
            </a:bodyPr>
            <a:lstStyle/>
            <a:p>
              <a:pPr algn="ctr" defTabSz="5777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IC Integrity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3856" y="3873923"/>
            <a:ext cx="5412259" cy="258381"/>
            <a:chOff x="2123" y="0"/>
            <a:chExt cx="1857311" cy="530261"/>
          </a:xfrm>
        </p:grpSpPr>
        <p:sp>
          <p:nvSpPr>
            <p:cNvPr id="30" name="Pentagon 29"/>
            <p:cNvSpPr/>
            <p:nvPr/>
          </p:nvSpPr>
          <p:spPr>
            <a:xfrm>
              <a:off x="2123" y="0"/>
              <a:ext cx="1857311" cy="53026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entagon 4"/>
            <p:cNvSpPr/>
            <p:nvPr/>
          </p:nvSpPr>
          <p:spPr>
            <a:xfrm>
              <a:off x="2123" y="0"/>
              <a:ext cx="1857311" cy="530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39116" rIns="19559" bIns="39116" numCol="1" spcCol="1270" anchor="ctr" anchorCtr="0">
              <a:noAutofit/>
            </a:bodyPr>
            <a:lstStyle/>
            <a:p>
              <a:pPr algn="ctr" defTabSz="4888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SoC/ASIC/FPGA Verification Flow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58496" y="1891022"/>
            <a:ext cx="2401808" cy="2285238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r>
              <a:rPr lang="en-US" sz="1800" dirty="0"/>
              <a:t>OneSpin provides certified </a:t>
            </a:r>
            <a:r>
              <a:rPr lang="en-US" sz="1800" b="1" dirty="0">
                <a:solidFill>
                  <a:schemeClr val="accent2"/>
                </a:solidFill>
              </a:rPr>
              <a:t>IC Integrity Verification Solutions </a:t>
            </a:r>
            <a:r>
              <a:rPr lang="en-US" sz="1800" dirty="0"/>
              <a:t>to develop functionally correct, safe, secure, and trusted integrated circuits. </a:t>
            </a:r>
          </a:p>
        </p:txBody>
      </p:sp>
      <p:sp>
        <p:nvSpPr>
          <p:cNvPr id="59" name="Cross 58">
            <a:extLst>
              <a:ext uri="{FF2B5EF4-FFF2-40B4-BE49-F238E27FC236}">
                <a16:creationId xmlns:a16="http://schemas.microsoft.com/office/drawing/2014/main" xmlns="" id="{D8962C04-70BE-184D-A123-D3FE2E3C1FBD}"/>
              </a:ext>
            </a:extLst>
          </p:cNvPr>
          <p:cNvSpPr/>
          <p:nvPr/>
        </p:nvSpPr>
        <p:spPr>
          <a:xfrm>
            <a:off x="3997073" y="2566390"/>
            <a:ext cx="247121" cy="250119"/>
          </a:xfrm>
          <a:prstGeom prst="plus">
            <a:avLst>
              <a:gd name="adj" fmla="val 348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en-US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2DD64C-D231-B94D-8B60-094DE324AEC8}"/>
              </a:ext>
            </a:extLst>
          </p:cNvPr>
          <p:cNvSpPr txBox="1"/>
          <p:nvPr/>
        </p:nvSpPr>
        <p:spPr>
          <a:xfrm>
            <a:off x="133581" y="1257668"/>
            <a:ext cx="1485614" cy="623245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Functional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</a:rPr>
              <a:t>Correctness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3FDA5E-A5B8-C643-BBF1-9B466333333D}"/>
              </a:ext>
            </a:extLst>
          </p:cNvPr>
          <p:cNvSpPr txBox="1"/>
          <p:nvPr/>
        </p:nvSpPr>
        <p:spPr>
          <a:xfrm>
            <a:off x="2643413" y="1373588"/>
            <a:ext cx="856637" cy="346247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Safety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59464C2-093D-E745-9B4F-C45873F4F01D}"/>
              </a:ext>
            </a:extLst>
          </p:cNvPr>
          <p:cNvSpPr txBox="1"/>
          <p:nvPr/>
        </p:nvSpPr>
        <p:spPr>
          <a:xfrm>
            <a:off x="4613791" y="1263113"/>
            <a:ext cx="1176515" cy="623245"/>
          </a:xfrm>
          <a:prstGeom prst="rect">
            <a:avLst/>
          </a:prstGeom>
          <a:noFill/>
        </p:spPr>
        <p:txBody>
          <a:bodyPr wrap="none" lIns="68573" tIns="34289" rIns="68573" bIns="34289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Trust and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</a:rPr>
              <a:t>Security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173062C-913B-FE4D-B4A5-830002CDC694}"/>
              </a:ext>
            </a:extLst>
          </p:cNvPr>
          <p:cNvGrpSpPr/>
          <p:nvPr/>
        </p:nvGrpSpPr>
        <p:grpSpPr>
          <a:xfrm>
            <a:off x="336386" y="2151450"/>
            <a:ext cx="1080000" cy="1080000"/>
            <a:chOff x="2528923" y="1028950"/>
            <a:chExt cx="1162756" cy="11627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9872274-6E26-284C-A932-CFBC4408D108}"/>
                </a:ext>
              </a:extLst>
            </p:cNvPr>
            <p:cNvGrpSpPr/>
            <p:nvPr/>
          </p:nvGrpSpPr>
          <p:grpSpPr>
            <a:xfrm>
              <a:off x="2528923" y="1028950"/>
              <a:ext cx="1162756" cy="1162756"/>
              <a:chOff x="2528923" y="3712995"/>
              <a:chExt cx="1162756" cy="116275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2E9C8361-1679-2648-BC0C-57209C984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923" y="3712995"/>
                <a:ext cx="1162756" cy="1162756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CBDB02C-D373-F24E-B7C2-4B263CD926ED}"/>
                  </a:ext>
                </a:extLst>
              </p:cNvPr>
              <p:cNvSpPr/>
              <p:nvPr/>
            </p:nvSpPr>
            <p:spPr>
              <a:xfrm>
                <a:off x="2727325" y="3902075"/>
                <a:ext cx="768349" cy="784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785BF24-7693-D649-A654-9ECBD0D2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0737" y="1348112"/>
              <a:ext cx="487495" cy="48749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0A54C55-4980-1F40-874B-0814145B2A2D}"/>
              </a:ext>
            </a:extLst>
          </p:cNvPr>
          <p:cNvGrpSpPr/>
          <p:nvPr/>
        </p:nvGrpSpPr>
        <p:grpSpPr>
          <a:xfrm>
            <a:off x="2499216" y="2151450"/>
            <a:ext cx="1080000" cy="1080000"/>
            <a:chOff x="5299856" y="1027788"/>
            <a:chExt cx="1162756" cy="116275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1035579D-625D-8A49-A93C-C6A82A420BD7}"/>
                </a:ext>
              </a:extLst>
            </p:cNvPr>
            <p:cNvGrpSpPr/>
            <p:nvPr/>
          </p:nvGrpSpPr>
          <p:grpSpPr>
            <a:xfrm>
              <a:off x="5299856" y="1027788"/>
              <a:ext cx="1162756" cy="1162756"/>
              <a:chOff x="2528923" y="3712995"/>
              <a:chExt cx="1162756" cy="1162756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6DAE6E09-55FB-7343-BC8A-85296D585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923" y="3712995"/>
                <a:ext cx="1162756" cy="1162756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4C9458AA-349A-5740-BC0E-8E1C21A0F7EE}"/>
                  </a:ext>
                </a:extLst>
              </p:cNvPr>
              <p:cNvSpPr/>
              <p:nvPr/>
            </p:nvSpPr>
            <p:spPr>
              <a:xfrm>
                <a:off x="2727325" y="3902075"/>
                <a:ext cx="768349" cy="784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86753EE2-E4D2-DE42-A292-5E9D6244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0026" y="1312301"/>
              <a:ext cx="553708" cy="55370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6E1D3A-F045-AA4E-A733-3AC4FA67342A}"/>
              </a:ext>
            </a:extLst>
          </p:cNvPr>
          <p:cNvGrpSpPr/>
          <p:nvPr/>
        </p:nvGrpSpPr>
        <p:grpSpPr>
          <a:xfrm>
            <a:off x="4662046" y="2151450"/>
            <a:ext cx="1080000" cy="1080000"/>
            <a:chOff x="7852872" y="1027602"/>
            <a:chExt cx="1162756" cy="116275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318D6B1F-47D3-3745-B9D5-570F1C79BD1B}"/>
                </a:ext>
              </a:extLst>
            </p:cNvPr>
            <p:cNvGrpSpPr/>
            <p:nvPr/>
          </p:nvGrpSpPr>
          <p:grpSpPr>
            <a:xfrm>
              <a:off x="7852872" y="1027602"/>
              <a:ext cx="1162756" cy="1162756"/>
              <a:chOff x="2528923" y="3712995"/>
              <a:chExt cx="1162756" cy="1162756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A4E4A341-03FF-AE4E-A5FF-0F294DCB9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923" y="3712995"/>
                <a:ext cx="1162756" cy="1162756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5A8B083-0495-EC4F-B2D1-FF92BDA538D9}"/>
                  </a:ext>
                </a:extLst>
              </p:cNvPr>
              <p:cNvSpPr/>
              <p:nvPr/>
            </p:nvSpPr>
            <p:spPr>
              <a:xfrm>
                <a:off x="2727325" y="3902075"/>
                <a:ext cx="768349" cy="784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EE360B99-3B76-BC44-B1EB-EB64DF91C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6285" y="1325430"/>
              <a:ext cx="527450" cy="527450"/>
            </a:xfrm>
            <a:prstGeom prst="rect">
              <a:avLst/>
            </a:prstGeom>
          </p:spPr>
        </p:pic>
      </p:grpSp>
      <p:sp>
        <p:nvSpPr>
          <p:cNvPr id="44" name="Rectangle 68">
            <a:extLst>
              <a:ext uri="{FF2B5EF4-FFF2-40B4-BE49-F238E27FC236}">
                <a16:creationId xmlns:a16="http://schemas.microsoft.com/office/drawing/2014/main" xmlns="" id="{37920806-D568-477F-8CCE-6676D61403FD}"/>
              </a:ext>
            </a:extLst>
          </p:cNvPr>
          <p:cNvSpPr/>
          <p:nvPr/>
        </p:nvSpPr>
        <p:spPr>
          <a:xfrm>
            <a:off x="2370933" y="1287987"/>
            <a:ext cx="1340836" cy="205491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Functional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580" y="1229223"/>
            <a:ext cx="5333130" cy="7443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objective of functional safety:</a:t>
            </a:r>
          </a:p>
          <a:p>
            <a:pPr marL="0" indent="0" algn="ctr">
              <a:buNone/>
            </a:pPr>
            <a:r>
              <a:rPr lang="en-US" dirty="0"/>
              <a:t>Freedom from unacceptable risk of physical injury or of damage to the health of people either directly or indirectly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6088853" y="2298050"/>
            <a:ext cx="2605091" cy="5651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Risk management through functional safety standards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1" name="Textfeld 4"/>
          <p:cNvSpPr txBox="1"/>
          <p:nvPr/>
        </p:nvSpPr>
        <p:spPr>
          <a:xfrm>
            <a:off x="3212302" y="2298050"/>
            <a:ext cx="2605091" cy="5651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Risk drivers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feld 4"/>
          <p:cNvSpPr txBox="1"/>
          <p:nvPr/>
        </p:nvSpPr>
        <p:spPr>
          <a:xfrm>
            <a:off x="323850" y="2305745"/>
            <a:ext cx="2605091" cy="5497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Functional Safety Risks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4" name="Dreieck 34"/>
          <p:cNvSpPr/>
          <p:nvPr/>
        </p:nvSpPr>
        <p:spPr>
          <a:xfrm rot="5400000">
            <a:off x="2913750" y="2500920"/>
            <a:ext cx="325645" cy="159407"/>
          </a:xfrm>
          <a:prstGeom prst="triangle">
            <a:avLst/>
          </a:prstGeom>
          <a:solidFill>
            <a:srgbClr val="207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Dreieck 34"/>
          <p:cNvSpPr/>
          <p:nvPr/>
        </p:nvSpPr>
        <p:spPr>
          <a:xfrm rot="5400000">
            <a:off x="5797442" y="2500920"/>
            <a:ext cx="325645" cy="159407"/>
          </a:xfrm>
          <a:prstGeom prst="triangle">
            <a:avLst/>
          </a:prstGeom>
          <a:solidFill>
            <a:srgbClr val="207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extfeld 4"/>
          <p:cNvSpPr txBox="1"/>
          <p:nvPr/>
        </p:nvSpPr>
        <p:spPr>
          <a:xfrm>
            <a:off x="6088853" y="2937558"/>
            <a:ext cx="2605091" cy="15538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tIns="36000" bIns="36000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Minimize systematic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Safeguard against random failures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7" name="Textfeld 4"/>
          <p:cNvSpPr txBox="1"/>
          <p:nvPr/>
        </p:nvSpPr>
        <p:spPr>
          <a:xfrm>
            <a:off x="3212301" y="2937558"/>
            <a:ext cx="2605091" cy="15269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tIns="36000" bIns="36000" rtlCol="0" anchor="ctr" anchorCtr="0">
            <a:no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Continuous increase in flow and tool complexity</a:t>
            </a:r>
          </a:p>
          <a:p>
            <a:r>
              <a:rPr lang="en-US" dirty="0"/>
              <a:t>Continuous increase in functionality</a:t>
            </a:r>
          </a:p>
          <a:p>
            <a:r>
              <a:rPr lang="en-US" dirty="0"/>
              <a:t>Increasing density of the design process node</a:t>
            </a:r>
          </a:p>
          <a:p>
            <a:r>
              <a:rPr lang="en-US" dirty="0"/>
              <a:t>Decreasing energy levels</a:t>
            </a:r>
          </a:p>
        </p:txBody>
      </p:sp>
      <p:sp>
        <p:nvSpPr>
          <p:cNvPr id="18" name="Textfeld 4"/>
          <p:cNvSpPr txBox="1"/>
          <p:nvPr/>
        </p:nvSpPr>
        <p:spPr>
          <a:xfrm>
            <a:off x="323849" y="2937558"/>
            <a:ext cx="2605091" cy="15538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tIns="36000" bIns="36000" rtlCol="0" anchor="ctr" anchorCtr="0">
            <a:noAutofit/>
          </a:bodyPr>
          <a:lstStyle/>
          <a:p>
            <a:pPr marL="1228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Systematic Failures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/>
                </a:solidFill>
              </a:rPr>
              <a:t>Design faults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/>
                </a:solidFill>
              </a:rPr>
              <a:t>Tool faults</a:t>
            </a:r>
          </a:p>
          <a:p>
            <a:pPr marL="1228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Random Failures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400">
                <a:solidFill>
                  <a:schemeClr val="accent1"/>
                </a:solidFill>
              </a:rPr>
              <a:t>Permanent </a:t>
            </a:r>
            <a:r>
              <a:rPr lang="en-US" sz="1400" dirty="0">
                <a:solidFill>
                  <a:schemeClr val="accent1"/>
                </a:solidFill>
              </a:rPr>
              <a:t>faults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400">
                <a:solidFill>
                  <a:schemeClr val="accent1"/>
                </a:solidFill>
              </a:rPr>
              <a:t>Transient</a:t>
            </a:r>
            <a:r>
              <a:rPr lang="en-US" sz="1400" dirty="0">
                <a:solidFill>
                  <a:schemeClr val="accent1"/>
                </a:solidFill>
              </a:rPr>
              <a:t> faults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088853" y="3355848"/>
            <a:ext cx="2605091" cy="43891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Safety 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feld 4"/>
          <p:cNvSpPr txBox="1"/>
          <p:nvPr/>
        </p:nvSpPr>
        <p:spPr>
          <a:xfrm>
            <a:off x="3544352" y="1246406"/>
            <a:ext cx="4367195" cy="2881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Safeguard against random failures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7" name="Textfeld 4"/>
          <p:cNvSpPr txBox="1"/>
          <p:nvPr/>
        </p:nvSpPr>
        <p:spPr>
          <a:xfrm>
            <a:off x="591542" y="1251215"/>
            <a:ext cx="2392084" cy="2881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Minimize systematic failures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3544353" y="3801956"/>
            <a:ext cx="1899409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Verification of the Safety Mechanism</a:t>
            </a:r>
          </a:p>
        </p:txBody>
      </p:sp>
      <p:sp>
        <p:nvSpPr>
          <p:cNvPr id="17" name="Textfeld 4"/>
          <p:cNvSpPr txBox="1"/>
          <p:nvPr/>
        </p:nvSpPr>
        <p:spPr>
          <a:xfrm>
            <a:off x="3546128" y="2279615"/>
            <a:ext cx="1897634" cy="4504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Specification</a:t>
            </a:r>
          </a:p>
        </p:txBody>
      </p:sp>
      <p:sp>
        <p:nvSpPr>
          <p:cNvPr id="18" name="Dreieck 19"/>
          <p:cNvSpPr/>
          <p:nvPr/>
        </p:nvSpPr>
        <p:spPr>
          <a:xfrm rot="10800000">
            <a:off x="4286656" y="2103359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9" name="Textfeld 4"/>
          <p:cNvSpPr txBox="1"/>
          <p:nvPr/>
        </p:nvSpPr>
        <p:spPr>
          <a:xfrm>
            <a:off x="3548494" y="3089210"/>
            <a:ext cx="1895268" cy="4504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Mechanism Implementation</a:t>
            </a:r>
          </a:p>
        </p:txBody>
      </p:sp>
      <p:sp>
        <p:nvSpPr>
          <p:cNvPr id="20" name="Dreieck 19"/>
          <p:cNvSpPr/>
          <p:nvPr/>
        </p:nvSpPr>
        <p:spPr>
          <a:xfrm rot="10800000">
            <a:off x="4280565" y="2857493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21" name="Dreieck 19"/>
          <p:cNvSpPr/>
          <p:nvPr/>
        </p:nvSpPr>
        <p:spPr>
          <a:xfrm rot="16200000">
            <a:off x="5409130" y="2486190"/>
            <a:ext cx="290356" cy="14647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23" name="Dreieck 19"/>
          <p:cNvSpPr/>
          <p:nvPr/>
        </p:nvSpPr>
        <p:spPr>
          <a:xfrm rot="10800000">
            <a:off x="4280565" y="3604095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34" name="Dreieck 19"/>
          <p:cNvSpPr/>
          <p:nvPr/>
        </p:nvSpPr>
        <p:spPr>
          <a:xfrm rot="10800000">
            <a:off x="6672460" y="210340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26" name="Textfeld 4"/>
          <p:cNvSpPr txBox="1"/>
          <p:nvPr/>
        </p:nvSpPr>
        <p:spPr>
          <a:xfrm>
            <a:off x="606502" y="1761627"/>
            <a:ext cx="7313613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Functional Requirements                                     Safety Requirements/Goals   </a:t>
            </a:r>
          </a:p>
        </p:txBody>
      </p:sp>
      <p:sp>
        <p:nvSpPr>
          <p:cNvPr id="28" name="Textfeld 4"/>
          <p:cNvSpPr txBox="1"/>
          <p:nvPr/>
        </p:nvSpPr>
        <p:spPr>
          <a:xfrm>
            <a:off x="606502" y="2777956"/>
            <a:ext cx="2136700" cy="2577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Design Implementation</a:t>
            </a:r>
          </a:p>
        </p:txBody>
      </p:sp>
      <p:sp>
        <p:nvSpPr>
          <p:cNvPr id="29" name="Textfeld 4"/>
          <p:cNvSpPr txBox="1"/>
          <p:nvPr/>
        </p:nvSpPr>
        <p:spPr>
          <a:xfrm>
            <a:off x="607228" y="3263996"/>
            <a:ext cx="2135973" cy="257761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sz="1400" dirty="0"/>
              <a:t>Functional Verification </a:t>
            </a:r>
          </a:p>
        </p:txBody>
      </p:sp>
      <p:sp>
        <p:nvSpPr>
          <p:cNvPr id="31" name="Textfeld 4"/>
          <p:cNvSpPr txBox="1"/>
          <p:nvPr/>
        </p:nvSpPr>
        <p:spPr>
          <a:xfrm>
            <a:off x="586765" y="3801956"/>
            <a:ext cx="2156436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>
              <a:defRPr sz="15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400" dirty="0"/>
              <a:t>Quantification of Verification </a:t>
            </a:r>
          </a:p>
        </p:txBody>
      </p:sp>
      <p:sp>
        <p:nvSpPr>
          <p:cNvPr id="32" name="Dreieck 19"/>
          <p:cNvSpPr/>
          <p:nvPr/>
        </p:nvSpPr>
        <p:spPr>
          <a:xfrm rot="10800000">
            <a:off x="1509495" y="2299600"/>
            <a:ext cx="357006" cy="134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33" name="Dreieck 19"/>
          <p:cNvSpPr/>
          <p:nvPr/>
        </p:nvSpPr>
        <p:spPr>
          <a:xfrm rot="10800000">
            <a:off x="1495645" y="259143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35" name="Dreieck 19"/>
          <p:cNvSpPr/>
          <p:nvPr/>
        </p:nvSpPr>
        <p:spPr>
          <a:xfrm rot="10800000">
            <a:off x="1480586" y="3603740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42" name="Dreieck 19"/>
          <p:cNvSpPr/>
          <p:nvPr/>
        </p:nvSpPr>
        <p:spPr>
          <a:xfrm rot="5400000">
            <a:off x="5616870" y="2486190"/>
            <a:ext cx="290356" cy="14647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44" name="Textfeld 4"/>
          <p:cNvSpPr txBox="1"/>
          <p:nvPr/>
        </p:nvSpPr>
        <p:spPr>
          <a:xfrm>
            <a:off x="606502" y="2281658"/>
            <a:ext cx="2136700" cy="2577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HW Specification</a:t>
            </a:r>
          </a:p>
        </p:txBody>
      </p:sp>
      <p:sp>
        <p:nvSpPr>
          <p:cNvPr id="45" name="Dreieck 19"/>
          <p:cNvSpPr/>
          <p:nvPr/>
        </p:nvSpPr>
        <p:spPr>
          <a:xfrm rot="10800000">
            <a:off x="1480586" y="308279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46" name="Dreieck 19"/>
          <p:cNvSpPr/>
          <p:nvPr/>
        </p:nvSpPr>
        <p:spPr>
          <a:xfrm rot="10800000">
            <a:off x="1495645" y="2094645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0" name="Dreieck 19"/>
          <p:cNvSpPr/>
          <p:nvPr/>
        </p:nvSpPr>
        <p:spPr>
          <a:xfrm rot="16200000">
            <a:off x="2668074" y="2818721"/>
            <a:ext cx="737630" cy="143537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1" name="Dreieck 19"/>
          <p:cNvSpPr/>
          <p:nvPr/>
        </p:nvSpPr>
        <p:spPr>
          <a:xfrm rot="5400000">
            <a:off x="2874295" y="2814264"/>
            <a:ext cx="737629" cy="152453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1" name="Textfeld 4">
            <a:extLst>
              <a:ext uri="{FF2B5EF4-FFF2-40B4-BE49-F238E27FC236}">
                <a16:creationId xmlns:a16="http://schemas.microsoft.com/office/drawing/2014/main" xmlns="" id="{3F7D0B7F-D276-4927-B4D1-FCABDAE31E37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43" name="Dreieck 19">
            <a:extLst>
              <a:ext uri="{FF2B5EF4-FFF2-40B4-BE49-F238E27FC236}">
                <a16:creationId xmlns:a16="http://schemas.microsoft.com/office/drawing/2014/main" xmlns="" id="{A1004329-36AE-4C5A-A03E-A005C8DFD8E0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DBEA11F0-B546-47AB-BB94-0EFCFBE9D1AF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6EB4A2-B512-4806-A89D-BF448828C86F}"/>
              </a:ext>
            </a:extLst>
          </p:cNvPr>
          <p:cNvSpPr txBox="1"/>
          <p:nvPr/>
        </p:nvSpPr>
        <p:spPr>
          <a:xfrm>
            <a:off x="5417572" y="451953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Covered by OneSpin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615271-F491-4B1B-9794-8E548FDB8B76}"/>
              </a:ext>
            </a:extLst>
          </p:cNvPr>
          <p:cNvSpPr/>
          <p:nvPr/>
        </p:nvSpPr>
        <p:spPr>
          <a:xfrm>
            <a:off x="3377561" y="1143000"/>
            <a:ext cx="4671930" cy="33043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4">
            <a:extLst>
              <a:ext uri="{FF2B5EF4-FFF2-40B4-BE49-F238E27FC236}">
                <a16:creationId xmlns:a16="http://schemas.microsoft.com/office/drawing/2014/main" xmlns="" id="{DDA4C35D-B0C7-4A58-9F7A-39DD04AE99DA}"/>
              </a:ext>
            </a:extLst>
          </p:cNvPr>
          <p:cNvSpPr txBox="1"/>
          <p:nvPr/>
        </p:nvSpPr>
        <p:spPr>
          <a:xfrm>
            <a:off x="5120177" y="4527026"/>
            <a:ext cx="297395" cy="288147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7FB46-AFEB-4B82-9C65-50F1248A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OneSpin FMEDA Methodology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E324D-59C5-414C-8E14-88AA7342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ISO 26262 compliant flow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C9C9229-207C-49AF-8D73-5CCA8184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25" y="2081728"/>
            <a:ext cx="2599519" cy="2019084"/>
          </a:xfrm>
          <a:prstGeom prst="rect">
            <a:avLst/>
          </a:prstGeom>
        </p:spPr>
      </p:pic>
      <p:sp>
        <p:nvSpPr>
          <p:cNvPr id="67" name="Dreieck 19">
            <a:extLst>
              <a:ext uri="{FF2B5EF4-FFF2-40B4-BE49-F238E27FC236}">
                <a16:creationId xmlns:a16="http://schemas.microsoft.com/office/drawing/2014/main" xmlns="" id="{18F868C8-4465-4A7A-BB0B-5E46FC91CFBD}"/>
              </a:ext>
            </a:extLst>
          </p:cNvPr>
          <p:cNvSpPr/>
          <p:nvPr/>
        </p:nvSpPr>
        <p:spPr>
          <a:xfrm rot="10800000">
            <a:off x="4314412" y="1794001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7920806-D568-477F-8CCE-6676D61403FD}"/>
              </a:ext>
            </a:extLst>
          </p:cNvPr>
          <p:cNvSpPr/>
          <p:nvPr/>
        </p:nvSpPr>
        <p:spPr>
          <a:xfrm>
            <a:off x="3523185" y="1990197"/>
            <a:ext cx="2125186" cy="47373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reieck 19">
            <a:extLst>
              <a:ext uri="{FF2B5EF4-FFF2-40B4-BE49-F238E27FC236}">
                <a16:creationId xmlns:a16="http://schemas.microsoft.com/office/drawing/2014/main" xmlns="" id="{E402BC5E-F908-4BA3-AA52-277400BDCE1F}"/>
              </a:ext>
            </a:extLst>
          </p:cNvPr>
          <p:cNvSpPr/>
          <p:nvPr/>
        </p:nvSpPr>
        <p:spPr>
          <a:xfrm rot="10800000">
            <a:off x="4351420" y="2518309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feld 4">
            <a:extLst>
              <a:ext uri="{FF2B5EF4-FFF2-40B4-BE49-F238E27FC236}">
                <a16:creationId xmlns:a16="http://schemas.microsoft.com/office/drawing/2014/main" xmlns="" id="{DA94B54B-805C-4C56-8340-604B17CDD7CC}"/>
              </a:ext>
            </a:extLst>
          </p:cNvPr>
          <p:cNvSpPr txBox="1"/>
          <p:nvPr/>
        </p:nvSpPr>
        <p:spPr>
          <a:xfrm>
            <a:off x="3581932" y="2108858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73" name="Textfeld 4">
            <a:extLst>
              <a:ext uri="{FF2B5EF4-FFF2-40B4-BE49-F238E27FC236}">
                <a16:creationId xmlns:a16="http://schemas.microsoft.com/office/drawing/2014/main" xmlns="" id="{DEB7FE08-5C08-4611-9C06-90A18082E32A}"/>
              </a:ext>
            </a:extLst>
          </p:cNvPr>
          <p:cNvSpPr txBox="1"/>
          <p:nvPr/>
        </p:nvSpPr>
        <p:spPr>
          <a:xfrm>
            <a:off x="3581932" y="2706809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74" name="Dreieck 19">
            <a:extLst>
              <a:ext uri="{FF2B5EF4-FFF2-40B4-BE49-F238E27FC236}">
                <a16:creationId xmlns:a16="http://schemas.microsoft.com/office/drawing/2014/main" xmlns="" id="{734D4B47-AB83-4C00-AEB6-A3057DE878AF}"/>
              </a:ext>
            </a:extLst>
          </p:cNvPr>
          <p:cNvSpPr/>
          <p:nvPr/>
        </p:nvSpPr>
        <p:spPr>
          <a:xfrm rot="10800000">
            <a:off x="4337055" y="328907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5" name="Textfeld 4">
            <a:extLst>
              <a:ext uri="{FF2B5EF4-FFF2-40B4-BE49-F238E27FC236}">
                <a16:creationId xmlns:a16="http://schemas.microsoft.com/office/drawing/2014/main" xmlns="" id="{EA2BFA7E-9376-42B5-8B28-F5CF3FB6C7AD}"/>
              </a:ext>
            </a:extLst>
          </p:cNvPr>
          <p:cNvSpPr txBox="1"/>
          <p:nvPr/>
        </p:nvSpPr>
        <p:spPr>
          <a:xfrm>
            <a:off x="3581932" y="3492553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76" name="Dreieck 19">
            <a:extLst>
              <a:ext uri="{FF2B5EF4-FFF2-40B4-BE49-F238E27FC236}">
                <a16:creationId xmlns:a16="http://schemas.microsoft.com/office/drawing/2014/main" xmlns="" id="{34816DA0-D730-4DC9-9842-FBFDD83693A3}"/>
              </a:ext>
            </a:extLst>
          </p:cNvPr>
          <p:cNvSpPr/>
          <p:nvPr/>
        </p:nvSpPr>
        <p:spPr>
          <a:xfrm rot="5400000">
            <a:off x="3067840" y="289154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77" name="Textfeld 4">
            <a:extLst>
              <a:ext uri="{FF2B5EF4-FFF2-40B4-BE49-F238E27FC236}">
                <a16:creationId xmlns:a16="http://schemas.microsoft.com/office/drawing/2014/main" xmlns="" id="{33238EC1-B64A-4F04-BDBB-C146F6DC7EB0}"/>
              </a:ext>
            </a:extLst>
          </p:cNvPr>
          <p:cNvSpPr txBox="1"/>
          <p:nvPr/>
        </p:nvSpPr>
        <p:spPr>
          <a:xfrm>
            <a:off x="3581932" y="1406374"/>
            <a:ext cx="1980135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Goals   </a:t>
            </a:r>
          </a:p>
        </p:txBody>
      </p:sp>
      <p:sp>
        <p:nvSpPr>
          <p:cNvPr id="78" name="Dreieck 19">
            <a:extLst>
              <a:ext uri="{FF2B5EF4-FFF2-40B4-BE49-F238E27FC236}">
                <a16:creationId xmlns:a16="http://schemas.microsoft.com/office/drawing/2014/main" xmlns="" id="{DBB730DC-202F-47A4-9849-6C959673D096}"/>
              </a:ext>
            </a:extLst>
          </p:cNvPr>
          <p:cNvSpPr/>
          <p:nvPr/>
        </p:nvSpPr>
        <p:spPr>
          <a:xfrm rot="5400000">
            <a:off x="5894614" y="2845705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80" name="Textfeld 4">
            <a:extLst>
              <a:ext uri="{FF2B5EF4-FFF2-40B4-BE49-F238E27FC236}">
                <a16:creationId xmlns:a16="http://schemas.microsoft.com/office/drawing/2014/main" xmlns="" id="{3F0E7389-63A5-4023-9B16-0DA58582D2D5}"/>
              </a:ext>
            </a:extLst>
          </p:cNvPr>
          <p:cNvSpPr txBox="1"/>
          <p:nvPr/>
        </p:nvSpPr>
        <p:spPr>
          <a:xfrm>
            <a:off x="6381735" y="2585372"/>
            <a:ext cx="2209706" cy="7190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ISO 26262 work products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 regards to random hardware failures </a:t>
            </a:r>
          </a:p>
        </p:txBody>
      </p:sp>
    </p:spTree>
    <p:extLst>
      <p:ext uri="{BB962C8B-B14F-4D97-AF65-F5344CB8AC3E}">
        <p14:creationId xmlns:p14="http://schemas.microsoft.com/office/powerpoint/2010/main" val="35013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A56E7-354D-4831-9449-E9C9B15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Down and Bottom Up Safety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F55BA-C1D8-4481-8625-561529C4E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6DD7F30-06DE-4CAF-95D7-9E67DBE8A53E}"/>
              </a:ext>
            </a:extLst>
          </p:cNvPr>
          <p:cNvCxnSpPr>
            <a:cxnSpLocks/>
          </p:cNvCxnSpPr>
          <p:nvPr/>
        </p:nvCxnSpPr>
        <p:spPr>
          <a:xfrm flipV="1">
            <a:off x="7962862" y="1843201"/>
            <a:ext cx="0" cy="22807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410277D-0508-43C2-875C-7C495B2F84E7}"/>
              </a:ext>
            </a:extLst>
          </p:cNvPr>
          <p:cNvCxnSpPr>
            <a:cxnSpLocks/>
          </p:cNvCxnSpPr>
          <p:nvPr/>
        </p:nvCxnSpPr>
        <p:spPr>
          <a:xfrm>
            <a:off x="6922076" y="1843200"/>
            <a:ext cx="15175" cy="228072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015919-77C5-4CCB-839D-5D946E5AA778}"/>
              </a:ext>
            </a:extLst>
          </p:cNvPr>
          <p:cNvSpPr txBox="1"/>
          <p:nvPr/>
        </p:nvSpPr>
        <p:spPr>
          <a:xfrm>
            <a:off x="745855" y="1692458"/>
            <a:ext cx="35253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Safety Goal</a:t>
            </a:r>
            <a:r>
              <a:rPr lang="en-US" dirty="0"/>
              <a:t>:  </a:t>
            </a:r>
          </a:p>
          <a:p>
            <a:r>
              <a:rPr lang="en-US" dirty="0"/>
              <a:t>No unintended inflation of airbag, ASIL C/D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AAC0EE-F613-4645-8666-4D1EB9D1CE9E}"/>
              </a:ext>
            </a:extLst>
          </p:cNvPr>
          <p:cNvSpPr txBox="1"/>
          <p:nvPr/>
        </p:nvSpPr>
        <p:spPr>
          <a:xfrm>
            <a:off x="728258" y="2376585"/>
            <a:ext cx="20089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Failure Mode</a:t>
            </a:r>
            <a:r>
              <a:rPr lang="en-US" dirty="0"/>
              <a:t>:  </a:t>
            </a:r>
          </a:p>
          <a:p>
            <a:r>
              <a:rPr lang="en-US" dirty="0"/>
              <a:t>Wrong value from CPU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059A5E-F3E6-4001-A8BF-A0476F10D6C0}"/>
              </a:ext>
            </a:extLst>
          </p:cNvPr>
          <p:cNvSpPr txBox="1"/>
          <p:nvPr/>
        </p:nvSpPr>
        <p:spPr>
          <a:xfrm>
            <a:off x="745855" y="3060712"/>
            <a:ext cx="9156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Failure</a:t>
            </a:r>
            <a:r>
              <a:rPr lang="en-US" dirty="0"/>
              <a:t>:	</a:t>
            </a:r>
          </a:p>
          <a:p>
            <a:r>
              <a:rPr lang="en-US" dirty="0"/>
              <a:t>4 + 4 = 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90C5A7-8D16-41E3-B056-FE70F04875A2}"/>
              </a:ext>
            </a:extLst>
          </p:cNvPr>
          <p:cNvSpPr txBox="1"/>
          <p:nvPr/>
        </p:nvSpPr>
        <p:spPr>
          <a:xfrm>
            <a:off x="728258" y="3744839"/>
            <a:ext cx="19351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Fault</a:t>
            </a:r>
            <a:r>
              <a:rPr lang="en-US" dirty="0"/>
              <a:t>: </a:t>
            </a:r>
          </a:p>
          <a:p>
            <a:r>
              <a:rPr lang="en-US" dirty="0" err="1"/>
              <a:t>StuckAt</a:t>
            </a:r>
            <a:r>
              <a:rPr lang="en-US" dirty="0"/>
              <a:t> 0 on bit reg[2]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7FEEBAE-F8CC-457B-9148-C5EE12F0B48B}"/>
              </a:ext>
            </a:extLst>
          </p:cNvPr>
          <p:cNvSpPr/>
          <p:nvPr/>
        </p:nvSpPr>
        <p:spPr>
          <a:xfrm>
            <a:off x="5335200" y="1976205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3AF3D43-F503-4B92-9E7E-E226DCB84831}"/>
              </a:ext>
            </a:extLst>
          </p:cNvPr>
          <p:cNvSpPr/>
          <p:nvPr/>
        </p:nvSpPr>
        <p:spPr>
          <a:xfrm>
            <a:off x="5068800" y="2595415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6245274-B391-4311-B432-161DE4233F42}"/>
              </a:ext>
            </a:extLst>
          </p:cNvPr>
          <p:cNvSpPr/>
          <p:nvPr/>
        </p:nvSpPr>
        <p:spPr>
          <a:xfrm>
            <a:off x="5601600" y="2595415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2B24B61-48E4-4A25-A020-D6DD547920FC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202000" y="2192936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A870160-A06A-4ECE-B182-BEEFCB1DE1C3}"/>
              </a:ext>
            </a:extLst>
          </p:cNvPr>
          <p:cNvCxnSpPr>
            <a:cxnSpLocks/>
            <a:stCxn id="13" idx="5"/>
            <a:endCxn id="15" idx="0"/>
          </p:cNvCxnSpPr>
          <p:nvPr/>
        </p:nvCxnSpPr>
        <p:spPr>
          <a:xfrm>
            <a:off x="5562587" y="2192936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2B8CD84-FFE7-49C6-86E7-8254FA1D4C5A}"/>
              </a:ext>
            </a:extLst>
          </p:cNvPr>
          <p:cNvSpPr/>
          <p:nvPr/>
        </p:nvSpPr>
        <p:spPr>
          <a:xfrm>
            <a:off x="4798312" y="3227528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7398236-CB9C-4D74-AD9E-B7C04A0507FB}"/>
              </a:ext>
            </a:extLst>
          </p:cNvPr>
          <p:cNvSpPr/>
          <p:nvPr/>
        </p:nvSpPr>
        <p:spPr>
          <a:xfrm>
            <a:off x="5331112" y="3227528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595BB80-F471-4E64-88BC-2D232ED4DD24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931512" y="2825049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10A2578-20CA-48D8-9249-68BE8FA2DEC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292099" y="2825049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2622BE6-F53F-4CBE-89A5-5A0C8EF42362}"/>
              </a:ext>
            </a:extLst>
          </p:cNvPr>
          <p:cNvSpPr/>
          <p:nvPr/>
        </p:nvSpPr>
        <p:spPr>
          <a:xfrm>
            <a:off x="5855742" y="3227528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DC8F2AA-E52C-4577-BA7E-FF196259BAA2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16729" y="2825049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FFCD80D-C67C-4774-8D00-63870F88EF77}"/>
              </a:ext>
            </a:extLst>
          </p:cNvPr>
          <p:cNvSpPr/>
          <p:nvPr/>
        </p:nvSpPr>
        <p:spPr>
          <a:xfrm>
            <a:off x="4520627" y="3870013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80B4B11E-BA57-4B64-99A3-E89CD76F7DE1}"/>
              </a:ext>
            </a:extLst>
          </p:cNvPr>
          <p:cNvSpPr/>
          <p:nvPr/>
        </p:nvSpPr>
        <p:spPr>
          <a:xfrm>
            <a:off x="5053427" y="3870013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B05E790-1209-441E-A77E-61275F430E5D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4653827" y="3467534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B6352A1-F80B-4630-A4C9-BF5AC342D00E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5014414" y="3467534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52BC471-21D0-4EA9-B59C-EDB517B17747}"/>
              </a:ext>
            </a:extLst>
          </p:cNvPr>
          <p:cNvSpPr/>
          <p:nvPr/>
        </p:nvSpPr>
        <p:spPr>
          <a:xfrm>
            <a:off x="5600624" y="3859641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E4AB4CC-1961-4323-B6EB-77EC49DB1C26}"/>
              </a:ext>
            </a:extLst>
          </p:cNvPr>
          <p:cNvSpPr/>
          <p:nvPr/>
        </p:nvSpPr>
        <p:spPr>
          <a:xfrm>
            <a:off x="6133424" y="3859641"/>
            <a:ext cx="266400" cy="25391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E64014D8-5A93-4A89-839C-E783B2B1BA0E}"/>
              </a:ext>
            </a:extLst>
          </p:cNvPr>
          <p:cNvCxnSpPr>
            <a:cxnSpLocks/>
            <a:endCxn id="38" idx="7"/>
          </p:cNvCxnSpPr>
          <p:nvPr/>
        </p:nvCxnSpPr>
        <p:spPr>
          <a:xfrm flipH="1">
            <a:off x="5828011" y="3457162"/>
            <a:ext cx="78028" cy="43966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3DEF935-E9A5-4658-BF08-B65FE37C49E9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6094411" y="3457162"/>
            <a:ext cx="172213" cy="40247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24DFF8F-2BEC-4223-B34E-2FAED0886C6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503235" y="3457161"/>
            <a:ext cx="136402" cy="439665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8A76813-54A5-47A2-8721-065E9C28C084}"/>
              </a:ext>
            </a:extLst>
          </p:cNvPr>
          <p:cNvSpPr txBox="1"/>
          <p:nvPr/>
        </p:nvSpPr>
        <p:spPr>
          <a:xfrm>
            <a:off x="6516483" y="1346334"/>
            <a:ext cx="9541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Deductive</a:t>
            </a:r>
          </a:p>
          <a:p>
            <a:r>
              <a:rPr lang="en-US" dirty="0"/>
              <a:t>Top Down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40DF666-1D6C-46A0-9F6F-A2785E0917A8}"/>
              </a:ext>
            </a:extLst>
          </p:cNvPr>
          <p:cNvSpPr txBox="1"/>
          <p:nvPr/>
        </p:nvSpPr>
        <p:spPr>
          <a:xfrm>
            <a:off x="7514536" y="1346334"/>
            <a:ext cx="10021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Inductive</a:t>
            </a:r>
          </a:p>
          <a:p>
            <a:r>
              <a:rPr lang="en-US" dirty="0"/>
              <a:t>Bottom Up</a:t>
            </a:r>
          </a:p>
        </p:txBody>
      </p:sp>
    </p:spTree>
    <p:extLst>
      <p:ext uri="{BB962C8B-B14F-4D97-AF65-F5344CB8AC3E}">
        <p14:creationId xmlns:p14="http://schemas.microsoft.com/office/powerpoint/2010/main" val="6902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Safety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/>
              <a:t>Failure Mode Contribution Analysis (FCA) App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C6E5E-3438-4942-BDF9-92192D5AF41B}"/>
              </a:ext>
            </a:extLst>
          </p:cNvPr>
          <p:cNvSpPr txBox="1"/>
          <p:nvPr/>
        </p:nvSpPr>
        <p:spPr>
          <a:xfrm>
            <a:off x="163779" y="1269704"/>
            <a:ext cx="268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Safety Engineer analyzes</a:t>
            </a:r>
          </a:p>
          <a:p>
            <a:pPr algn="ctr"/>
            <a:r>
              <a:rPr lang="en-US" dirty="0"/>
              <a:t>the failure modes causing</a:t>
            </a:r>
          </a:p>
          <a:p>
            <a:pPr algn="ctr"/>
            <a:r>
              <a:rPr lang="en-US" dirty="0"/>
              <a:t>safety goal violations.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2349463"/>
            <a:ext cx="2174365" cy="43891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D62973-82C8-40EF-AC27-8502DECABA83}"/>
              </a:ext>
            </a:extLst>
          </p:cNvPr>
          <p:cNvSpPr txBox="1"/>
          <p:nvPr/>
        </p:nvSpPr>
        <p:spPr>
          <a:xfrm>
            <a:off x="2847653" y="1269704"/>
            <a:ext cx="22286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which failure mode can be caused by which fault?</a:t>
            </a:r>
          </a:p>
        </p:txBody>
      </p:sp>
      <p:sp>
        <p:nvSpPr>
          <p:cNvPr id="27" name="Textfeld 4">
            <a:extLst>
              <a:ext uri="{FF2B5EF4-FFF2-40B4-BE49-F238E27FC236}">
                <a16:creationId xmlns:a16="http://schemas.microsoft.com/office/drawing/2014/main" xmlns="" id="{458027B7-3B6F-4692-840C-BDD8D485F7E0}"/>
              </a:ext>
            </a:extLst>
          </p:cNvPr>
          <p:cNvSpPr txBox="1"/>
          <p:nvPr/>
        </p:nvSpPr>
        <p:spPr>
          <a:xfrm>
            <a:off x="523971" y="2215241"/>
            <a:ext cx="1213110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Goal </a:t>
            </a:r>
          </a:p>
        </p:txBody>
      </p:sp>
      <p:sp>
        <p:nvSpPr>
          <p:cNvPr id="28" name="Textfeld 4">
            <a:extLst>
              <a:ext uri="{FF2B5EF4-FFF2-40B4-BE49-F238E27FC236}">
                <a16:creationId xmlns:a16="http://schemas.microsoft.com/office/drawing/2014/main" xmlns="" id="{5B5FAF5C-142C-485E-B17B-443ED9020E9B}"/>
              </a:ext>
            </a:extLst>
          </p:cNvPr>
          <p:cNvSpPr txBox="1"/>
          <p:nvPr/>
        </p:nvSpPr>
        <p:spPr>
          <a:xfrm>
            <a:off x="2165895" y="2196243"/>
            <a:ext cx="1225099" cy="288147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Failure Mode</a:t>
            </a: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xmlns="" id="{24A28618-2DA8-4AEC-BF32-58D8837B3751}"/>
              </a:ext>
            </a:extLst>
          </p:cNvPr>
          <p:cNvSpPr txBox="1"/>
          <p:nvPr/>
        </p:nvSpPr>
        <p:spPr>
          <a:xfrm>
            <a:off x="3740196" y="2188814"/>
            <a:ext cx="1225099" cy="288147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Fault</a:t>
            </a:r>
          </a:p>
        </p:txBody>
      </p:sp>
      <p:sp>
        <p:nvSpPr>
          <p:cNvPr id="30" name="Dreieck 19">
            <a:extLst>
              <a:ext uri="{FF2B5EF4-FFF2-40B4-BE49-F238E27FC236}">
                <a16:creationId xmlns:a16="http://schemas.microsoft.com/office/drawing/2014/main" xmlns="" id="{B073F0C9-04B9-4BD2-A5B8-C8413E4223E7}"/>
              </a:ext>
            </a:extLst>
          </p:cNvPr>
          <p:cNvSpPr/>
          <p:nvPr/>
        </p:nvSpPr>
        <p:spPr>
          <a:xfrm rot="16200000">
            <a:off x="1769685" y="2281877"/>
            <a:ext cx="315291" cy="127729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31" name="Dreieck 19">
            <a:extLst>
              <a:ext uri="{FF2B5EF4-FFF2-40B4-BE49-F238E27FC236}">
                <a16:creationId xmlns:a16="http://schemas.microsoft.com/office/drawing/2014/main" xmlns="" id="{4A980AD8-4AEF-4C10-93D6-37AAED634C05}"/>
              </a:ext>
            </a:extLst>
          </p:cNvPr>
          <p:cNvSpPr/>
          <p:nvPr/>
        </p:nvSpPr>
        <p:spPr>
          <a:xfrm rot="5400000">
            <a:off x="3435040" y="2266587"/>
            <a:ext cx="307882" cy="127728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B73C4C-19FD-4A45-9DF6-3DD00EDFE0A9}"/>
              </a:ext>
            </a:extLst>
          </p:cNvPr>
          <p:cNvSpPr txBox="1"/>
          <p:nvPr/>
        </p:nvSpPr>
        <p:spPr>
          <a:xfrm>
            <a:off x="412776" y="2721789"/>
            <a:ext cx="5117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 which Safety Mechanisms are in place? </a:t>
            </a:r>
          </a:p>
        </p:txBody>
      </p:sp>
    </p:spTree>
    <p:extLst>
      <p:ext uri="{BB962C8B-B14F-4D97-AF65-F5344CB8AC3E}">
        <p14:creationId xmlns:p14="http://schemas.microsoft.com/office/powerpoint/2010/main" val="11733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Safety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788988"/>
            <a:ext cx="6356766" cy="255587"/>
          </a:xfrm>
        </p:spPr>
        <p:txBody>
          <a:bodyPr/>
          <a:lstStyle/>
          <a:p>
            <a:r>
              <a:rPr lang="en-US" dirty="0"/>
              <a:t>Failure Mode Contribution Analysis (FCA) App</a:t>
            </a:r>
          </a:p>
        </p:txBody>
      </p:sp>
      <p:sp>
        <p:nvSpPr>
          <p:cNvPr id="52" name="Textfeld 4">
            <a:extLst>
              <a:ext uri="{FF2B5EF4-FFF2-40B4-BE49-F238E27FC236}">
                <a16:creationId xmlns:a16="http://schemas.microsoft.com/office/drawing/2014/main" xmlns="" id="{5BE061C2-CC26-45D8-879B-459206EC4A46}"/>
              </a:ext>
            </a:extLst>
          </p:cNvPr>
          <p:cNvSpPr txBox="1"/>
          <p:nvPr/>
        </p:nvSpPr>
        <p:spPr>
          <a:xfrm>
            <a:off x="5939980" y="3016212"/>
            <a:ext cx="1971568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Diagnostic Coverage </a:t>
            </a:r>
          </a:p>
          <a:p>
            <a:r>
              <a:rPr lang="en-US" dirty="0"/>
              <a:t>Determination</a:t>
            </a:r>
          </a:p>
        </p:txBody>
      </p:sp>
      <p:sp>
        <p:nvSpPr>
          <p:cNvPr id="53" name="Dreieck 19">
            <a:extLst>
              <a:ext uri="{FF2B5EF4-FFF2-40B4-BE49-F238E27FC236}">
                <a16:creationId xmlns:a16="http://schemas.microsoft.com/office/drawing/2014/main" xmlns="" id="{602DE48C-F830-4DD9-A9C2-8BE91F28305E}"/>
              </a:ext>
            </a:extLst>
          </p:cNvPr>
          <p:cNvSpPr/>
          <p:nvPr/>
        </p:nvSpPr>
        <p:spPr>
          <a:xfrm rot="10800000">
            <a:off x="6695103" y="3598477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4" name="Dreieck 19">
            <a:extLst>
              <a:ext uri="{FF2B5EF4-FFF2-40B4-BE49-F238E27FC236}">
                <a16:creationId xmlns:a16="http://schemas.microsoft.com/office/drawing/2014/main" xmlns="" id="{CF112393-F2CC-437A-8E77-F7761771052E}"/>
              </a:ext>
            </a:extLst>
          </p:cNvPr>
          <p:cNvSpPr/>
          <p:nvPr/>
        </p:nvSpPr>
        <p:spPr>
          <a:xfrm rot="10800000">
            <a:off x="6709468" y="2827712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feld 4">
            <a:extLst>
              <a:ext uri="{FF2B5EF4-FFF2-40B4-BE49-F238E27FC236}">
                <a16:creationId xmlns:a16="http://schemas.microsoft.com/office/drawing/2014/main" xmlns="" id="{D4B2FBAA-C37E-45E0-A355-F397D8F65ACA}"/>
              </a:ext>
            </a:extLst>
          </p:cNvPr>
          <p:cNvSpPr txBox="1"/>
          <p:nvPr/>
        </p:nvSpPr>
        <p:spPr>
          <a:xfrm>
            <a:off x="5939980" y="2418261"/>
            <a:ext cx="1971567" cy="288147"/>
          </a:xfrm>
          <a:prstGeom prst="rect">
            <a:avLst/>
          </a:prstGeom>
          <a:solidFill>
            <a:srgbClr val="2071B2"/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HW Safety Analysis</a:t>
            </a:r>
          </a:p>
        </p:txBody>
      </p:sp>
      <p:sp>
        <p:nvSpPr>
          <p:cNvPr id="47" name="Textfeld 4">
            <a:extLst>
              <a:ext uri="{FF2B5EF4-FFF2-40B4-BE49-F238E27FC236}">
                <a16:creationId xmlns:a16="http://schemas.microsoft.com/office/drawing/2014/main" xmlns="" id="{54DFB01C-A63A-4583-8CD3-9D2D2B9098C4}"/>
              </a:ext>
            </a:extLst>
          </p:cNvPr>
          <p:cNvSpPr txBox="1"/>
          <p:nvPr/>
        </p:nvSpPr>
        <p:spPr>
          <a:xfrm>
            <a:off x="5939980" y="3801956"/>
            <a:ext cx="1971567" cy="503590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Evaluation of</a:t>
            </a:r>
          </a:p>
          <a:p>
            <a:r>
              <a:rPr lang="en-US" dirty="0"/>
              <a:t>Hardware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7C6E5E-3438-4942-BDF9-92192D5AF41B}"/>
              </a:ext>
            </a:extLst>
          </p:cNvPr>
          <p:cNvSpPr txBox="1"/>
          <p:nvPr/>
        </p:nvSpPr>
        <p:spPr>
          <a:xfrm>
            <a:off x="163779" y="1269704"/>
            <a:ext cx="268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Safety Engineer analyzes</a:t>
            </a:r>
          </a:p>
          <a:p>
            <a:pPr algn="ctr"/>
            <a:r>
              <a:rPr lang="en-US" dirty="0"/>
              <a:t>the failure modes causing</a:t>
            </a:r>
          </a:p>
          <a:p>
            <a:pPr algn="ctr"/>
            <a:r>
              <a:rPr lang="en-US" dirty="0"/>
              <a:t>safety goal violations.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968BCD-4C0E-4D64-9B10-F183B17BDD84}"/>
              </a:ext>
            </a:extLst>
          </p:cNvPr>
          <p:cNvSpPr txBox="1"/>
          <p:nvPr/>
        </p:nvSpPr>
        <p:spPr>
          <a:xfrm>
            <a:off x="412776" y="3127649"/>
            <a:ext cx="5117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FCA  App runs a structural HW safety analysis by linking failures to faults (failure mode distribution). This is a deductive (top down) analysis validated by an automated inductive coherency check.</a:t>
            </a:r>
          </a:p>
        </p:txBody>
      </p:sp>
      <p:sp>
        <p:nvSpPr>
          <p:cNvPr id="106" name="Textfeld 4">
            <a:extLst>
              <a:ext uri="{FF2B5EF4-FFF2-40B4-BE49-F238E27FC236}">
                <a16:creationId xmlns:a16="http://schemas.microsoft.com/office/drawing/2014/main" xmlns="" id="{3BCE524E-3E4B-4558-8B1F-AEC3468149EB}"/>
              </a:ext>
            </a:extLst>
          </p:cNvPr>
          <p:cNvSpPr txBox="1"/>
          <p:nvPr/>
        </p:nvSpPr>
        <p:spPr>
          <a:xfrm>
            <a:off x="5939980" y="1627010"/>
            <a:ext cx="1980135" cy="5035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Hardware Design                                     Safety Goals   </a:t>
            </a:r>
          </a:p>
        </p:txBody>
      </p:sp>
      <p:sp>
        <p:nvSpPr>
          <p:cNvPr id="107" name="Dreieck 19">
            <a:extLst>
              <a:ext uri="{FF2B5EF4-FFF2-40B4-BE49-F238E27FC236}">
                <a16:creationId xmlns:a16="http://schemas.microsoft.com/office/drawing/2014/main" xmlns="" id="{61B86DDF-D47A-412F-AE58-9AD63F49F84D}"/>
              </a:ext>
            </a:extLst>
          </p:cNvPr>
          <p:cNvSpPr/>
          <p:nvPr/>
        </p:nvSpPr>
        <p:spPr>
          <a:xfrm rot="10800000">
            <a:off x="6695103" y="2223484"/>
            <a:ext cx="357006" cy="13412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ángulo redondeado 3">
            <a:extLst>
              <a:ext uri="{FF2B5EF4-FFF2-40B4-BE49-F238E27FC236}">
                <a16:creationId xmlns:a16="http://schemas.microsoft.com/office/drawing/2014/main" xmlns="" id="{92DEF064-2C11-4BDB-897F-3E8EC558EC01}"/>
              </a:ext>
            </a:extLst>
          </p:cNvPr>
          <p:cNvSpPr/>
          <p:nvPr/>
        </p:nvSpPr>
        <p:spPr>
          <a:xfrm>
            <a:off x="5840082" y="2349463"/>
            <a:ext cx="2174365" cy="43891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D62973-82C8-40EF-AC27-8502DECABA83}"/>
              </a:ext>
            </a:extLst>
          </p:cNvPr>
          <p:cNvSpPr txBox="1"/>
          <p:nvPr/>
        </p:nvSpPr>
        <p:spPr>
          <a:xfrm>
            <a:off x="2847653" y="1269704"/>
            <a:ext cx="22286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which failure mode can be caused by which fault?</a:t>
            </a:r>
          </a:p>
        </p:txBody>
      </p:sp>
      <p:sp>
        <p:nvSpPr>
          <p:cNvPr id="27" name="Textfeld 4">
            <a:extLst>
              <a:ext uri="{FF2B5EF4-FFF2-40B4-BE49-F238E27FC236}">
                <a16:creationId xmlns:a16="http://schemas.microsoft.com/office/drawing/2014/main" xmlns="" id="{458027B7-3B6F-4692-840C-BDD8D485F7E0}"/>
              </a:ext>
            </a:extLst>
          </p:cNvPr>
          <p:cNvSpPr txBox="1"/>
          <p:nvPr/>
        </p:nvSpPr>
        <p:spPr>
          <a:xfrm>
            <a:off x="523971" y="2215241"/>
            <a:ext cx="1213110" cy="288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36000" bIns="3600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Safety Goal </a:t>
            </a:r>
          </a:p>
        </p:txBody>
      </p:sp>
      <p:sp>
        <p:nvSpPr>
          <p:cNvPr id="28" name="Textfeld 4">
            <a:extLst>
              <a:ext uri="{FF2B5EF4-FFF2-40B4-BE49-F238E27FC236}">
                <a16:creationId xmlns:a16="http://schemas.microsoft.com/office/drawing/2014/main" xmlns="" id="{5B5FAF5C-142C-485E-B17B-443ED9020E9B}"/>
              </a:ext>
            </a:extLst>
          </p:cNvPr>
          <p:cNvSpPr txBox="1"/>
          <p:nvPr/>
        </p:nvSpPr>
        <p:spPr>
          <a:xfrm>
            <a:off x="2165895" y="2196243"/>
            <a:ext cx="1225099" cy="288147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Failure Mode</a:t>
            </a: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xmlns="" id="{24A28618-2DA8-4AEC-BF32-58D8837B3751}"/>
              </a:ext>
            </a:extLst>
          </p:cNvPr>
          <p:cNvSpPr txBox="1"/>
          <p:nvPr/>
        </p:nvSpPr>
        <p:spPr>
          <a:xfrm>
            <a:off x="3740196" y="2188814"/>
            <a:ext cx="1225099" cy="288147"/>
          </a:xfrm>
          <a:prstGeom prst="rect">
            <a:avLst/>
          </a:prstGeom>
          <a:solidFill>
            <a:schemeClr val="accent1"/>
          </a:solidFill>
        </p:spPr>
        <p:txBody>
          <a:bodyPr wrap="square" t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Fault</a:t>
            </a:r>
          </a:p>
        </p:txBody>
      </p:sp>
      <p:sp>
        <p:nvSpPr>
          <p:cNvPr id="30" name="Dreieck 19">
            <a:extLst>
              <a:ext uri="{FF2B5EF4-FFF2-40B4-BE49-F238E27FC236}">
                <a16:creationId xmlns:a16="http://schemas.microsoft.com/office/drawing/2014/main" xmlns="" id="{B073F0C9-04B9-4BD2-A5B8-C8413E4223E7}"/>
              </a:ext>
            </a:extLst>
          </p:cNvPr>
          <p:cNvSpPr/>
          <p:nvPr/>
        </p:nvSpPr>
        <p:spPr>
          <a:xfrm rot="16200000">
            <a:off x="1769685" y="2281877"/>
            <a:ext cx="315291" cy="127729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31" name="Dreieck 19">
            <a:extLst>
              <a:ext uri="{FF2B5EF4-FFF2-40B4-BE49-F238E27FC236}">
                <a16:creationId xmlns:a16="http://schemas.microsoft.com/office/drawing/2014/main" xmlns="" id="{4A980AD8-4AEF-4C10-93D6-37AAED634C05}"/>
              </a:ext>
            </a:extLst>
          </p:cNvPr>
          <p:cNvSpPr/>
          <p:nvPr/>
        </p:nvSpPr>
        <p:spPr>
          <a:xfrm rot="5400000">
            <a:off x="3435040" y="2266587"/>
            <a:ext cx="307882" cy="127728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B73C4C-19FD-4A45-9DF6-3DD00EDFE0A9}"/>
              </a:ext>
            </a:extLst>
          </p:cNvPr>
          <p:cNvSpPr txBox="1"/>
          <p:nvPr/>
        </p:nvSpPr>
        <p:spPr>
          <a:xfrm>
            <a:off x="412776" y="2721789"/>
            <a:ext cx="5117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 which Safety Mechanisms are in place? </a:t>
            </a:r>
          </a:p>
        </p:txBody>
      </p:sp>
    </p:spTree>
    <p:extLst>
      <p:ext uri="{BB962C8B-B14F-4D97-AF65-F5344CB8AC3E}">
        <p14:creationId xmlns:p14="http://schemas.microsoft.com/office/powerpoint/2010/main" val="4084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spin">
  <a:themeElements>
    <a:clrScheme name="OneSpin">
      <a:dk1>
        <a:srgbClr val="575756"/>
      </a:dk1>
      <a:lt1>
        <a:srgbClr val="FFFFFF"/>
      </a:lt1>
      <a:dk2>
        <a:srgbClr val="000000"/>
      </a:dk2>
      <a:lt2>
        <a:srgbClr val="E7E6E6"/>
      </a:lt2>
      <a:accent1>
        <a:srgbClr val="2071B2"/>
      </a:accent1>
      <a:accent2>
        <a:srgbClr val="95C11F"/>
      </a:accent2>
      <a:accent3>
        <a:srgbClr val="A3195B"/>
      </a:accent3>
      <a:accent4>
        <a:srgbClr val="BE1622"/>
      </a:accent4>
      <a:accent5>
        <a:srgbClr val="F9B233"/>
      </a:accent5>
      <a:accent6>
        <a:srgbClr val="B17F4A"/>
      </a:accent6>
      <a:hlink>
        <a:srgbClr val="94C01F"/>
      </a:hlink>
      <a:folHlink>
        <a:srgbClr val="2070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äsentation1" id="{6D93830E-44A0-764A-9617-6EC9C4612EC7}" vid="{305839B2-F710-184C-8278-86B48447F0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1728</Words>
  <Application>Microsoft Office PowerPoint</Application>
  <PresentationFormat>On-screen Show (16:9)</PresentationFormat>
  <Paragraphs>426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Onespin</vt:lpstr>
      <vt:lpstr>Functional Safety Solutions for Automotive</vt:lpstr>
      <vt:lpstr>IC Integrity</vt:lpstr>
      <vt:lpstr>IC Integrity</vt:lpstr>
      <vt:lpstr>Introduction to Functional Safety</vt:lpstr>
      <vt:lpstr>High-Level Safety Flow</vt:lpstr>
      <vt:lpstr>OneSpin FMEDA Methodology Overview</vt:lpstr>
      <vt:lpstr>Top Down and Bottom Up Safety Analysis</vt:lpstr>
      <vt:lpstr>Hardware Safety Analysis</vt:lpstr>
      <vt:lpstr>Hardware Safety Analysis</vt:lpstr>
      <vt:lpstr>Hardware Safety Analysis</vt:lpstr>
      <vt:lpstr>FCA Example: FIFO with ECC Protection</vt:lpstr>
      <vt:lpstr>Hardware Safety Analysis Overview</vt:lpstr>
      <vt:lpstr>Diagnostic Coverage Determination </vt:lpstr>
      <vt:lpstr>Diagnostic Coverage Determination </vt:lpstr>
      <vt:lpstr>Diagnostic Coverage Determination </vt:lpstr>
      <vt:lpstr>Fault Detection Analysis App Flow</vt:lpstr>
      <vt:lpstr>FDA Example: FIFO with ECC Protection</vt:lpstr>
      <vt:lpstr>OneSpin FMEDA Methodology Overview</vt:lpstr>
      <vt:lpstr>Evaluation of Hardware Metrics </vt:lpstr>
      <vt:lpstr>Evaluation of Hardware Metrics </vt:lpstr>
      <vt:lpstr>Evaluation of Hardware Metrics </vt:lpstr>
      <vt:lpstr>Hardware Metric Calculation Example</vt:lpstr>
      <vt:lpstr>OneSpin FMEDA Methodology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Delliwood Communication</dc:creator>
  <cp:lastModifiedBy>Lenovo</cp:lastModifiedBy>
  <cp:revision>18</cp:revision>
  <dcterms:created xsi:type="dcterms:W3CDTF">2019-04-24T09:00:30Z</dcterms:created>
  <dcterms:modified xsi:type="dcterms:W3CDTF">2019-05-06T14:17:01Z</dcterms:modified>
</cp:coreProperties>
</file>